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313" r:id="rId6"/>
    <p:sldId id="314" r:id="rId7"/>
    <p:sldId id="320" r:id="rId8"/>
    <p:sldId id="316" r:id="rId9"/>
    <p:sldId id="315" r:id="rId10"/>
    <p:sldId id="317" r:id="rId11"/>
    <p:sldId id="324" r:id="rId12"/>
    <p:sldId id="318" r:id="rId13"/>
    <p:sldId id="319" r:id="rId14"/>
    <p:sldId id="323" r:id="rId15"/>
    <p:sldId id="321" r:id="rId16"/>
    <p:sldId id="32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8F6"/>
    <a:srgbClr val="E2E0E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178"/>
    <p:restoredTop sz="86557"/>
  </p:normalViewPr>
  <p:slideViewPr>
    <p:cSldViewPr snapToGrid="0" snapToObjects="1">
      <p:cViewPr varScale="1">
        <p:scale>
          <a:sx n="87" d="100"/>
          <a:sy n="87" d="100"/>
        </p:scale>
        <p:origin x="224" y="66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B166A-B4E0-4F45-B5B3-AD13A0C1CDA0}" type="datetimeFigureOut">
              <a:rPr lang="en-US" smtClean="0"/>
              <a:t>11/18/20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80410-37C9-FC46-8025-368C28181244}" type="slidenum">
              <a:rPr lang="en-US" smtClean="0"/>
              <a:t>‹#›</a:t>
            </a:fld>
            <a:endParaRPr lang="en-US"/>
          </a:p>
        </p:txBody>
      </p:sp>
    </p:spTree>
    <p:extLst>
      <p:ext uri="{BB962C8B-B14F-4D97-AF65-F5344CB8AC3E}">
        <p14:creationId xmlns:p14="http://schemas.microsoft.com/office/powerpoint/2010/main" val="402339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80410-37C9-FC46-8025-368C28181244}" type="slidenum">
              <a:rPr lang="en-US" smtClean="0"/>
              <a:t>1</a:t>
            </a:fld>
            <a:endParaRPr lang="en-US"/>
          </a:p>
        </p:txBody>
      </p:sp>
    </p:spTree>
    <p:extLst>
      <p:ext uri="{BB962C8B-B14F-4D97-AF65-F5344CB8AC3E}">
        <p14:creationId xmlns:p14="http://schemas.microsoft.com/office/powerpoint/2010/main" val="2108903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have seen the data processing part of the presentation, now let us move on to the modelling aspect of it.</a:t>
            </a:r>
          </a:p>
          <a:p>
            <a:endParaRPr lang="en-US" dirty="0"/>
          </a:p>
          <a:p>
            <a:r>
              <a:rPr lang="en-US" dirty="0"/>
              <a:t>So what is </a:t>
            </a:r>
            <a:r>
              <a:rPr lang="en-US" dirty="0" err="1"/>
              <a:t>LightGBM</a:t>
            </a:r>
            <a:r>
              <a:rPr lang="en-US" dirty="0"/>
              <a:t>?</a:t>
            </a:r>
          </a:p>
          <a:p>
            <a:endParaRPr lang="en-US" dirty="0"/>
          </a:p>
          <a:p>
            <a:r>
              <a:rPr lang="en-US" dirty="0" err="1"/>
              <a:t>LightGBM</a:t>
            </a:r>
            <a:r>
              <a:rPr lang="en-US" dirty="0"/>
              <a:t> is a leaf wise tree growth algorithm where it grows the leaf with the maximum delta loss.</a:t>
            </a:r>
          </a:p>
          <a:p>
            <a:r>
              <a:rPr lang="en-US" dirty="0"/>
              <a:t>In this way the model will reduce more loss and can achieve better prediction score. Other advantages include suitable for dataset with many categorical features, faster training speed, lower memory usage, and capable of handling large dataset.</a:t>
            </a:r>
          </a:p>
        </p:txBody>
      </p:sp>
      <p:sp>
        <p:nvSpPr>
          <p:cNvPr id="4" name="Slide Number Placeholder 3"/>
          <p:cNvSpPr>
            <a:spLocks noGrp="1"/>
          </p:cNvSpPr>
          <p:nvPr>
            <p:ph type="sldNum" sz="quarter" idx="5"/>
          </p:nvPr>
        </p:nvSpPr>
        <p:spPr/>
        <p:txBody>
          <a:bodyPr/>
          <a:lstStyle/>
          <a:p>
            <a:fld id="{DCB80410-37C9-FC46-8025-368C28181244}" type="slidenum">
              <a:rPr lang="en-US" smtClean="0"/>
              <a:t>10</a:t>
            </a:fld>
            <a:endParaRPr lang="en-US"/>
          </a:p>
        </p:txBody>
      </p:sp>
    </p:spTree>
    <p:extLst>
      <p:ext uri="{BB962C8B-B14F-4D97-AF65-F5344CB8AC3E}">
        <p14:creationId xmlns:p14="http://schemas.microsoft.com/office/powerpoint/2010/main" val="4030483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dataset we split it into 60% training, 20% validation and 20% test set, and after fitting the model with the training set, we evaluate the model with the validation set including early stopping to further improve the AUC score, before using the model on the test set for our results.</a:t>
            </a:r>
          </a:p>
        </p:txBody>
      </p:sp>
      <p:sp>
        <p:nvSpPr>
          <p:cNvPr id="4" name="Slide Number Placeholder 3"/>
          <p:cNvSpPr>
            <a:spLocks noGrp="1"/>
          </p:cNvSpPr>
          <p:nvPr>
            <p:ph type="sldNum" sz="quarter" idx="5"/>
          </p:nvPr>
        </p:nvSpPr>
        <p:spPr/>
        <p:txBody>
          <a:bodyPr/>
          <a:lstStyle/>
          <a:p>
            <a:fld id="{DCB80410-37C9-FC46-8025-368C28181244}" type="slidenum">
              <a:rPr lang="en-US" smtClean="0"/>
              <a:t>11</a:t>
            </a:fld>
            <a:endParaRPr lang="en-US"/>
          </a:p>
        </p:txBody>
      </p:sp>
    </p:spTree>
    <p:extLst>
      <p:ext uri="{BB962C8B-B14F-4D97-AF65-F5344CB8AC3E}">
        <p14:creationId xmlns:p14="http://schemas.microsoft.com/office/powerpoint/2010/main" val="375087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the model prediction.</a:t>
            </a:r>
          </a:p>
          <a:p>
            <a:endParaRPr lang="en-US" dirty="0"/>
          </a:p>
          <a:p>
            <a:r>
              <a:rPr lang="en-US" dirty="0"/>
              <a:t>The AUC score is around 73.47%.</a:t>
            </a:r>
          </a:p>
          <a:p>
            <a:endParaRPr lang="en-US" dirty="0"/>
          </a:p>
          <a:p>
            <a:r>
              <a:rPr lang="en-US" dirty="0"/>
              <a:t>And for this business case getting a higher recall score is more important as more false positives will only result in more regular checks on the systems and updating them with cyber defense software which only costs manpower and possibly purchasing additional </a:t>
            </a:r>
            <a:r>
              <a:rPr lang="en-US" dirty="0" err="1"/>
              <a:t>softwares</a:t>
            </a:r>
            <a:r>
              <a:rPr lang="en-US" dirty="0"/>
              <a:t> and </a:t>
            </a:r>
            <a:r>
              <a:rPr lang="en-US" dirty="0" err="1"/>
              <a:t>hardwares</a:t>
            </a:r>
            <a:r>
              <a:rPr lang="en-US" dirty="0"/>
              <a:t> to boost the defense systems, whereas having more false negatives will result in the companies being liable to attacks that can cause massive monetary losses as shown earlier in the case studies.</a:t>
            </a:r>
          </a:p>
          <a:p>
            <a:endParaRPr lang="en-US" dirty="0"/>
          </a:p>
          <a:p>
            <a:r>
              <a:rPr lang="en-US" dirty="0"/>
              <a:t>So from the first chart we see that the recall curve plateau around 0.2. So we will choose that as a threshold</a:t>
            </a:r>
          </a:p>
        </p:txBody>
      </p:sp>
      <p:sp>
        <p:nvSpPr>
          <p:cNvPr id="4" name="Slide Number Placeholder 3"/>
          <p:cNvSpPr>
            <a:spLocks noGrp="1"/>
          </p:cNvSpPr>
          <p:nvPr>
            <p:ph type="sldNum" sz="quarter" idx="5"/>
          </p:nvPr>
        </p:nvSpPr>
        <p:spPr/>
        <p:txBody>
          <a:bodyPr/>
          <a:lstStyle/>
          <a:p>
            <a:fld id="{DCB80410-37C9-FC46-8025-368C28181244}" type="slidenum">
              <a:rPr lang="en-US" smtClean="0"/>
              <a:t>12</a:t>
            </a:fld>
            <a:endParaRPr lang="en-US"/>
          </a:p>
        </p:txBody>
      </p:sp>
    </p:spTree>
    <p:extLst>
      <p:ext uri="{BB962C8B-B14F-4D97-AF65-F5344CB8AC3E}">
        <p14:creationId xmlns:p14="http://schemas.microsoft.com/office/powerpoint/2010/main" val="413812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confusion matrix results, with a high recall at 98.30%. So for a dataset of 9 million rows the recall brings around 15000 of false negatives, which I think it’s a decent outcome. Its precision score of 52.4% would mean that for about every 2 predicted detections, 1 would be false.</a:t>
            </a:r>
          </a:p>
        </p:txBody>
      </p:sp>
      <p:sp>
        <p:nvSpPr>
          <p:cNvPr id="4" name="Slide Number Placeholder 3"/>
          <p:cNvSpPr>
            <a:spLocks noGrp="1"/>
          </p:cNvSpPr>
          <p:nvPr>
            <p:ph type="sldNum" sz="quarter" idx="5"/>
          </p:nvPr>
        </p:nvSpPr>
        <p:spPr/>
        <p:txBody>
          <a:bodyPr/>
          <a:lstStyle/>
          <a:p>
            <a:fld id="{DCB80410-37C9-FC46-8025-368C28181244}" type="slidenum">
              <a:rPr lang="en-US" smtClean="0"/>
              <a:t>13</a:t>
            </a:fld>
            <a:endParaRPr lang="en-US"/>
          </a:p>
        </p:txBody>
      </p:sp>
    </p:spTree>
    <p:extLst>
      <p:ext uri="{BB962C8B-B14F-4D97-AF65-F5344CB8AC3E}">
        <p14:creationId xmlns:p14="http://schemas.microsoft.com/office/powerpoint/2010/main" val="91713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model, these are the top 10 feature importance as shown. Country Identifier seems to suggest that some countries tend to get more malware attacks as compared to others. Our Drive A, which is the ratio of OS partition vs total hard disk space, also suggest that setting aside more partition for the operating system can inherently change the possibility of the malware detection.</a:t>
            </a:r>
          </a:p>
        </p:txBody>
      </p:sp>
      <p:sp>
        <p:nvSpPr>
          <p:cNvPr id="4" name="Slide Number Placeholder 3"/>
          <p:cNvSpPr>
            <a:spLocks noGrp="1"/>
          </p:cNvSpPr>
          <p:nvPr>
            <p:ph type="sldNum" sz="quarter" idx="5"/>
          </p:nvPr>
        </p:nvSpPr>
        <p:spPr/>
        <p:txBody>
          <a:bodyPr/>
          <a:lstStyle/>
          <a:p>
            <a:fld id="{DCB80410-37C9-FC46-8025-368C28181244}" type="slidenum">
              <a:rPr lang="en-US" smtClean="0"/>
              <a:t>14</a:t>
            </a:fld>
            <a:endParaRPr lang="en-US"/>
          </a:p>
        </p:txBody>
      </p:sp>
    </p:spTree>
    <p:extLst>
      <p:ext uri="{BB962C8B-B14F-4D97-AF65-F5344CB8AC3E}">
        <p14:creationId xmlns:p14="http://schemas.microsoft.com/office/powerpoint/2010/main" val="265465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further works, I am looking to improve the AUC score via more feature engineering and also deployment of deep learning models such as Artificial Neural Networks. This will be done most likely by adopting packages such as </a:t>
            </a:r>
            <a:r>
              <a:rPr lang="en-US" dirty="0" err="1"/>
              <a:t>Keras</a:t>
            </a:r>
            <a:r>
              <a:rPr lang="en-US" dirty="0"/>
              <a:t> and </a:t>
            </a:r>
            <a:r>
              <a:rPr lang="en-US" dirty="0" err="1"/>
              <a:t>PyTorch</a:t>
            </a:r>
            <a:endParaRPr lang="en-US" dirty="0"/>
          </a:p>
        </p:txBody>
      </p:sp>
      <p:sp>
        <p:nvSpPr>
          <p:cNvPr id="4" name="Slide Number Placeholder 3"/>
          <p:cNvSpPr>
            <a:spLocks noGrp="1"/>
          </p:cNvSpPr>
          <p:nvPr>
            <p:ph type="sldNum" sz="quarter" idx="5"/>
          </p:nvPr>
        </p:nvSpPr>
        <p:spPr/>
        <p:txBody>
          <a:bodyPr/>
          <a:lstStyle/>
          <a:p>
            <a:fld id="{DCB80410-37C9-FC46-8025-368C28181244}" type="slidenum">
              <a:rPr lang="en-US" smtClean="0"/>
              <a:t>15</a:t>
            </a:fld>
            <a:endParaRPr lang="en-US"/>
          </a:p>
        </p:txBody>
      </p:sp>
    </p:spTree>
    <p:extLst>
      <p:ext uri="{BB962C8B-B14F-4D97-AF65-F5344CB8AC3E}">
        <p14:creationId xmlns:p14="http://schemas.microsoft.com/office/powerpoint/2010/main" val="348566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For any further discussions about the project or collaboration, you may reach me via the following contact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That’s all and thank you.</a:t>
            </a:r>
          </a:p>
          <a:p>
            <a:endParaRPr lang="en-US" dirty="0"/>
          </a:p>
        </p:txBody>
      </p:sp>
      <p:sp>
        <p:nvSpPr>
          <p:cNvPr id="4" name="Slide Number Placeholder 3"/>
          <p:cNvSpPr>
            <a:spLocks noGrp="1"/>
          </p:cNvSpPr>
          <p:nvPr>
            <p:ph type="sldNum" sz="quarter" idx="5"/>
          </p:nvPr>
        </p:nvSpPr>
        <p:spPr/>
        <p:txBody>
          <a:bodyPr/>
          <a:lstStyle/>
          <a:p>
            <a:fld id="{DCB80410-37C9-FC46-8025-368C28181244}" type="slidenum">
              <a:rPr lang="en-US" smtClean="0"/>
              <a:t>16</a:t>
            </a:fld>
            <a:endParaRPr lang="en-US"/>
          </a:p>
        </p:txBody>
      </p:sp>
    </p:spTree>
    <p:extLst>
      <p:ext uri="{BB962C8B-B14F-4D97-AF65-F5344CB8AC3E}">
        <p14:creationId xmlns:p14="http://schemas.microsoft.com/office/powerpoint/2010/main" val="4220393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malwares? Malware are malicious software that are designed to disrupt, damage or gain unauthorized access to a computer.</a:t>
            </a:r>
          </a:p>
          <a:p>
            <a:r>
              <a:rPr lang="en-US" dirty="0"/>
              <a:t>It comes in many forms as shown, with some that are more fatal, such as</a:t>
            </a:r>
          </a:p>
        </p:txBody>
      </p:sp>
      <p:sp>
        <p:nvSpPr>
          <p:cNvPr id="4" name="Slide Number Placeholder 3"/>
          <p:cNvSpPr>
            <a:spLocks noGrp="1"/>
          </p:cNvSpPr>
          <p:nvPr>
            <p:ph type="sldNum" sz="quarter" idx="5"/>
          </p:nvPr>
        </p:nvSpPr>
        <p:spPr/>
        <p:txBody>
          <a:bodyPr/>
          <a:lstStyle/>
          <a:p>
            <a:fld id="{DCB80410-37C9-FC46-8025-368C28181244}" type="slidenum">
              <a:rPr lang="en-US" smtClean="0"/>
              <a:t>2</a:t>
            </a:fld>
            <a:endParaRPr lang="en-US"/>
          </a:p>
        </p:txBody>
      </p:sp>
    </p:spTree>
    <p:extLst>
      <p:ext uri="{BB962C8B-B14F-4D97-AF65-F5344CB8AC3E}">
        <p14:creationId xmlns:p14="http://schemas.microsoft.com/office/powerpoint/2010/main" val="2014424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Ransomware… Ransomware can </a:t>
            </a:r>
            <a:r>
              <a:rPr lang="en-SG" sz="1200" b="0" i="0" kern="1200" dirty="0">
                <a:solidFill>
                  <a:schemeClr val="tx1"/>
                </a:solidFill>
                <a:effectLst/>
                <a:latin typeface="+mn-lt"/>
                <a:ea typeface="+mn-ea"/>
                <a:cs typeface="+mn-cs"/>
              </a:rPr>
              <a:t>block access to a computer system until a sum of money is paid.</a:t>
            </a:r>
          </a:p>
          <a:p>
            <a:r>
              <a:rPr lang="en-SG" sz="1200" b="0" i="0" kern="1200" dirty="0">
                <a:solidFill>
                  <a:schemeClr val="tx1"/>
                </a:solidFill>
                <a:effectLst/>
                <a:latin typeface="+mn-lt"/>
                <a:ea typeface="+mn-ea"/>
                <a:cs typeface="+mn-cs"/>
              </a:rPr>
              <a:t>And these are just some examples of the kind of damages it can make to companies and businesses.</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This is why predicting malware attacks is so important.</a:t>
            </a:r>
            <a:endParaRPr lang="en-US" dirty="0"/>
          </a:p>
        </p:txBody>
      </p:sp>
      <p:sp>
        <p:nvSpPr>
          <p:cNvPr id="4" name="Slide Number Placeholder 3"/>
          <p:cNvSpPr>
            <a:spLocks noGrp="1"/>
          </p:cNvSpPr>
          <p:nvPr>
            <p:ph type="sldNum" sz="quarter" idx="5"/>
          </p:nvPr>
        </p:nvSpPr>
        <p:spPr/>
        <p:txBody>
          <a:bodyPr/>
          <a:lstStyle/>
          <a:p>
            <a:fld id="{DCB80410-37C9-FC46-8025-368C28181244}" type="slidenum">
              <a:rPr lang="en-US" smtClean="0"/>
              <a:t>3</a:t>
            </a:fld>
            <a:endParaRPr lang="en-US"/>
          </a:p>
        </p:txBody>
      </p:sp>
    </p:spTree>
    <p:extLst>
      <p:ext uri="{BB962C8B-B14F-4D97-AF65-F5344CB8AC3E}">
        <p14:creationId xmlns:p14="http://schemas.microsoft.com/office/powerpoint/2010/main" val="4221534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the dataset used is from a past Kaggle competition hosted by Microsoft. </a:t>
            </a:r>
          </a:p>
          <a:p>
            <a:r>
              <a:rPr lang="en-US" dirty="0"/>
              <a:t>And in the training set, there are 9 Million rows of data with 83 features before feature engineering.</a:t>
            </a:r>
          </a:p>
        </p:txBody>
      </p:sp>
      <p:sp>
        <p:nvSpPr>
          <p:cNvPr id="4" name="Slide Number Placeholder 3"/>
          <p:cNvSpPr>
            <a:spLocks noGrp="1"/>
          </p:cNvSpPr>
          <p:nvPr>
            <p:ph type="sldNum" sz="quarter" idx="5"/>
          </p:nvPr>
        </p:nvSpPr>
        <p:spPr/>
        <p:txBody>
          <a:bodyPr/>
          <a:lstStyle/>
          <a:p>
            <a:fld id="{DCB80410-37C9-FC46-8025-368C28181244}" type="slidenum">
              <a:rPr lang="en-US" smtClean="0"/>
              <a:t>4</a:t>
            </a:fld>
            <a:endParaRPr lang="en-US"/>
          </a:p>
        </p:txBody>
      </p:sp>
    </p:spTree>
    <p:extLst>
      <p:ext uri="{BB962C8B-B14F-4D97-AF65-F5344CB8AC3E}">
        <p14:creationId xmlns:p14="http://schemas.microsoft.com/office/powerpoint/2010/main" val="61626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tools employed, during Data Processing we have </a:t>
            </a:r>
            <a:r>
              <a:rPr lang="en-US" dirty="0" err="1"/>
              <a:t>numpy</a:t>
            </a:r>
            <a:r>
              <a:rPr lang="en-US" dirty="0"/>
              <a:t> and pandas,</a:t>
            </a:r>
          </a:p>
          <a:p>
            <a:r>
              <a:rPr lang="en-US" dirty="0"/>
              <a:t>At the heart of modelling we rely on scikit learn and Light GBM which I will explain later why I chose this as a preferred package.</a:t>
            </a:r>
          </a:p>
          <a:p>
            <a:r>
              <a:rPr lang="en-US" dirty="0"/>
              <a:t>Lastly for visualization we use </a:t>
            </a:r>
            <a:r>
              <a:rPr lang="en-US" dirty="0" err="1"/>
              <a:t>plotly</a:t>
            </a:r>
            <a:r>
              <a:rPr lang="en-US" dirty="0"/>
              <a:t>, matplotlib and seaborn</a:t>
            </a:r>
          </a:p>
        </p:txBody>
      </p:sp>
      <p:sp>
        <p:nvSpPr>
          <p:cNvPr id="4" name="Slide Number Placeholder 3"/>
          <p:cNvSpPr>
            <a:spLocks noGrp="1"/>
          </p:cNvSpPr>
          <p:nvPr>
            <p:ph type="sldNum" sz="quarter" idx="5"/>
          </p:nvPr>
        </p:nvSpPr>
        <p:spPr/>
        <p:txBody>
          <a:bodyPr/>
          <a:lstStyle/>
          <a:p>
            <a:fld id="{DCB80410-37C9-FC46-8025-368C28181244}" type="slidenum">
              <a:rPr lang="en-US" smtClean="0"/>
              <a:t>5</a:t>
            </a:fld>
            <a:endParaRPr lang="en-US"/>
          </a:p>
        </p:txBody>
      </p:sp>
    </p:spTree>
    <p:extLst>
      <p:ext uri="{BB962C8B-B14F-4D97-AF65-F5344CB8AC3E}">
        <p14:creationId xmlns:p14="http://schemas.microsoft.com/office/powerpoint/2010/main" val="167207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things first, we do some data cleaning by removing features that has more than 70% of missing values, and those that have more than 98% of values  in one category.</a:t>
            </a:r>
          </a:p>
        </p:txBody>
      </p:sp>
      <p:sp>
        <p:nvSpPr>
          <p:cNvPr id="4" name="Slide Number Placeholder 3"/>
          <p:cNvSpPr>
            <a:spLocks noGrp="1"/>
          </p:cNvSpPr>
          <p:nvPr>
            <p:ph type="sldNum" sz="quarter" idx="5"/>
          </p:nvPr>
        </p:nvSpPr>
        <p:spPr/>
        <p:txBody>
          <a:bodyPr/>
          <a:lstStyle/>
          <a:p>
            <a:fld id="{DCB80410-37C9-FC46-8025-368C28181244}" type="slidenum">
              <a:rPr lang="en-US" smtClean="0"/>
              <a:t>6</a:t>
            </a:fld>
            <a:endParaRPr lang="en-US"/>
          </a:p>
        </p:txBody>
      </p:sp>
    </p:spTree>
    <p:extLst>
      <p:ext uri="{BB962C8B-B14F-4D97-AF65-F5344CB8AC3E}">
        <p14:creationId xmlns:p14="http://schemas.microsoft.com/office/powerpoint/2010/main" val="4020414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for feature engineering, we created 3 new columns</a:t>
            </a:r>
          </a:p>
          <a:p>
            <a:r>
              <a:rPr lang="en-US" dirty="0"/>
              <a:t>Appversion2 tells us the version number of the Windows Defender,</a:t>
            </a:r>
          </a:p>
          <a:p>
            <a:r>
              <a:rPr lang="en-US" dirty="0"/>
              <a:t>Drive A is the ratio of the partition used for the operating system VS the total hard drive space</a:t>
            </a:r>
          </a:p>
          <a:p>
            <a:r>
              <a:rPr lang="en-US" dirty="0"/>
              <a:t>OSBuildLab1 tell us the specific type of architecture the Operating System is created for.</a:t>
            </a:r>
          </a:p>
        </p:txBody>
      </p:sp>
      <p:sp>
        <p:nvSpPr>
          <p:cNvPr id="4" name="Slide Number Placeholder 3"/>
          <p:cNvSpPr>
            <a:spLocks noGrp="1"/>
          </p:cNvSpPr>
          <p:nvPr>
            <p:ph type="sldNum" sz="quarter" idx="5"/>
          </p:nvPr>
        </p:nvSpPr>
        <p:spPr/>
        <p:txBody>
          <a:bodyPr/>
          <a:lstStyle/>
          <a:p>
            <a:fld id="{DCB80410-37C9-FC46-8025-368C28181244}" type="slidenum">
              <a:rPr lang="en-US" smtClean="0"/>
              <a:t>7</a:t>
            </a:fld>
            <a:endParaRPr lang="en-US"/>
          </a:p>
        </p:txBody>
      </p:sp>
    </p:spTree>
    <p:extLst>
      <p:ext uri="{BB962C8B-B14F-4D97-AF65-F5344CB8AC3E}">
        <p14:creationId xmlns:p14="http://schemas.microsoft.com/office/powerpoint/2010/main" val="2614031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drop features that has at least 0.6 in collinearity with other features to prevent multicollinearity</a:t>
            </a:r>
          </a:p>
        </p:txBody>
      </p:sp>
      <p:sp>
        <p:nvSpPr>
          <p:cNvPr id="4" name="Slide Number Placeholder 3"/>
          <p:cNvSpPr>
            <a:spLocks noGrp="1"/>
          </p:cNvSpPr>
          <p:nvPr>
            <p:ph type="sldNum" sz="quarter" idx="5"/>
          </p:nvPr>
        </p:nvSpPr>
        <p:spPr/>
        <p:txBody>
          <a:bodyPr/>
          <a:lstStyle/>
          <a:p>
            <a:fld id="{DCB80410-37C9-FC46-8025-368C28181244}" type="slidenum">
              <a:rPr lang="en-US" smtClean="0"/>
              <a:t>8</a:t>
            </a:fld>
            <a:endParaRPr lang="en-US"/>
          </a:p>
        </p:txBody>
      </p:sp>
    </p:spTree>
    <p:extLst>
      <p:ext uri="{BB962C8B-B14F-4D97-AF65-F5344CB8AC3E}">
        <p14:creationId xmlns:p14="http://schemas.microsoft.com/office/powerpoint/2010/main" val="359150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took a deeper dive into understanding the nature of the dataset. </a:t>
            </a:r>
          </a:p>
          <a:p>
            <a:r>
              <a:rPr lang="en-US" dirty="0"/>
              <a:t>From this chart both categorical and binary features make up more than 50% of the total features.</a:t>
            </a:r>
          </a:p>
          <a:p>
            <a:r>
              <a:rPr lang="en-US" dirty="0"/>
              <a:t>With a large amount of categorical features, we decided to use gradient boosting method for our modelling.</a:t>
            </a:r>
          </a:p>
        </p:txBody>
      </p:sp>
      <p:sp>
        <p:nvSpPr>
          <p:cNvPr id="4" name="Slide Number Placeholder 3"/>
          <p:cNvSpPr>
            <a:spLocks noGrp="1"/>
          </p:cNvSpPr>
          <p:nvPr>
            <p:ph type="sldNum" sz="quarter" idx="5"/>
          </p:nvPr>
        </p:nvSpPr>
        <p:spPr/>
        <p:txBody>
          <a:bodyPr/>
          <a:lstStyle/>
          <a:p>
            <a:fld id="{DCB80410-37C9-FC46-8025-368C28181244}" type="slidenum">
              <a:rPr lang="en-US" smtClean="0"/>
              <a:t>9</a:t>
            </a:fld>
            <a:endParaRPr lang="en-US"/>
          </a:p>
        </p:txBody>
      </p:sp>
    </p:spTree>
    <p:extLst>
      <p:ext uri="{BB962C8B-B14F-4D97-AF65-F5344CB8AC3E}">
        <p14:creationId xmlns:p14="http://schemas.microsoft.com/office/powerpoint/2010/main" val="122931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E930-4786-6C45-8AD1-7FD02C6AA52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6930806-E08E-194E-A2E5-68CF4C258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9020639-436F-B741-901A-5C47BF3F9B32}"/>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70CBAFD7-8DF6-024F-ACF0-8E2D74E00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9A5AC-49DF-D94B-AB11-322FA9C93D8A}"/>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80014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F2D5-0656-FF4A-9909-66778B1E20F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6107E6-9ECA-0942-9D4F-98429E4B5D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A88AC1-9C90-F84E-9EE0-83E0B5C2F5E4}"/>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98CD5BCE-25AA-D049-ACA5-C7B40C32E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8D00A-DF3C-8E4B-BB67-17EC0EED5036}"/>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3881883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9282F-5A6A-514E-B368-8D11922C86B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5594091-296A-7C4A-8D58-474DE890BDC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5307F5-FA34-6D42-970A-1CFD375C8A51}"/>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BDD286D0-6692-7B4D-9979-FA60B9847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0565B-D4BA-A24B-815B-333603D1F277}"/>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71968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106"/>
        <p:cNvGrpSpPr/>
        <p:nvPr/>
      </p:nvGrpSpPr>
      <p:grpSpPr>
        <a:xfrm>
          <a:off x="0" y="0"/>
          <a:ext cx="0" cy="0"/>
          <a:chOff x="0" y="0"/>
          <a:chExt cx="0" cy="0"/>
        </a:xfrm>
      </p:grpSpPr>
    </p:spTree>
    <p:extLst>
      <p:ext uri="{BB962C8B-B14F-4D97-AF65-F5344CB8AC3E}">
        <p14:creationId xmlns:p14="http://schemas.microsoft.com/office/powerpoint/2010/main" val="11521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8493-1EBB-AE45-87D0-08B495117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6957AC-0A17-E04E-A183-38795958607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7C3ED0-FE91-9C48-BF1E-29C51D448F07}"/>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0E1AA4E4-C6DF-A646-A13A-E8137DB0C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7E1F2-5E77-9F40-8A2B-A3BB09FF27EF}"/>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388465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7DB-8E2A-1A40-94E7-7D941DA88DC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7E41E2-7E3E-4B4A-86E4-87AC31F7B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222B8-C276-3945-B6B0-86BB0AC7F04A}"/>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333D0294-06E2-B84F-B499-FDD78A6D7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14E9A-A458-DB42-BF43-FA73387D4169}"/>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289546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B7B3-343C-2744-AA28-FA20900E53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1CA9A2-3A17-F94B-98DC-D305571A87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0890675-5444-564D-B1FF-093945CC31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8BC3606-A5E7-C041-B4DC-337272F4B696}"/>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6" name="Footer Placeholder 5">
            <a:extLst>
              <a:ext uri="{FF2B5EF4-FFF2-40B4-BE49-F238E27FC236}">
                <a16:creationId xmlns:a16="http://schemas.microsoft.com/office/drawing/2014/main" id="{53F348D7-18AA-C94A-A49F-7030DCE35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5F8F10-1CCA-D443-B7A3-5645C3D92CC1}"/>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232333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3CC28-1F59-1D46-9350-6088919793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A9D811-1912-C645-ADC9-571B66CB85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7089B6-3D2E-B147-ACDF-368529B50FA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8EBF16E-356D-8A44-8ED3-87554B4BF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212A1B-0C20-9146-8FFF-D307B516B5A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B92FCF5-4E05-2E46-B479-3908A2BF43C2}"/>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8" name="Footer Placeholder 7">
            <a:extLst>
              <a:ext uri="{FF2B5EF4-FFF2-40B4-BE49-F238E27FC236}">
                <a16:creationId xmlns:a16="http://schemas.microsoft.com/office/drawing/2014/main" id="{20B0AC6B-16E9-7A45-A7F0-400738D6CA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ED8C93-8089-724A-B8B4-C86DF64E86C9}"/>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4194866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12DD-0847-A34A-B8EC-2C4B57FEAAE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19808E3-8BA7-E544-87E3-7D91A4C359E1}"/>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4" name="Footer Placeholder 3">
            <a:extLst>
              <a:ext uri="{FF2B5EF4-FFF2-40B4-BE49-F238E27FC236}">
                <a16:creationId xmlns:a16="http://schemas.microsoft.com/office/drawing/2014/main" id="{00398DF3-BBBC-F949-9F6D-030621B0C4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F70807-2925-DD4E-AD55-C6D14DA78A7A}"/>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104702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71E0B-979F-B14E-A402-D65EF75579CB}"/>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3" name="Footer Placeholder 2">
            <a:extLst>
              <a:ext uri="{FF2B5EF4-FFF2-40B4-BE49-F238E27FC236}">
                <a16:creationId xmlns:a16="http://schemas.microsoft.com/office/drawing/2014/main" id="{257CB3CC-C8C8-B641-BBF1-834CE7654F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5AF9F8-56EB-D74D-A9A0-E3AF3C1D279F}"/>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3790765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89CC-6386-AE43-B2AE-AB7542AB39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918DB14-135A-044B-BA7C-0342C71CE9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DA5E88D-2447-6B49-95A4-9B25420F9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565762E-1E54-2E4C-8A8F-BFB2E3863951}"/>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6" name="Footer Placeholder 5">
            <a:extLst>
              <a:ext uri="{FF2B5EF4-FFF2-40B4-BE49-F238E27FC236}">
                <a16:creationId xmlns:a16="http://schemas.microsoft.com/office/drawing/2014/main" id="{52A50D98-DF00-E64F-8877-9551B107C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B696F-8FD4-FC4F-BE8D-4794D0DB53BA}"/>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333352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A548-482B-FB4B-B2EE-46EB61D722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645AA5F-30AA-A542-B189-703FD6BE9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00446D-FEB1-D04D-871E-B5227B613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10D353-6208-6140-A2BF-A4B77BC793E7}"/>
              </a:ext>
            </a:extLst>
          </p:cNvPr>
          <p:cNvSpPr>
            <a:spLocks noGrp="1"/>
          </p:cNvSpPr>
          <p:nvPr>
            <p:ph type="dt" sz="half" idx="10"/>
          </p:nvPr>
        </p:nvSpPr>
        <p:spPr/>
        <p:txBody>
          <a:bodyPr/>
          <a:lstStyle/>
          <a:p>
            <a:fld id="{3DB2BC70-0885-2644-8699-B1A426E12D72}" type="datetimeFigureOut">
              <a:rPr lang="en-US" smtClean="0"/>
              <a:t>11/18/20</a:t>
            </a:fld>
            <a:endParaRPr lang="en-US"/>
          </a:p>
        </p:txBody>
      </p:sp>
      <p:sp>
        <p:nvSpPr>
          <p:cNvPr id="6" name="Footer Placeholder 5">
            <a:extLst>
              <a:ext uri="{FF2B5EF4-FFF2-40B4-BE49-F238E27FC236}">
                <a16:creationId xmlns:a16="http://schemas.microsoft.com/office/drawing/2014/main" id="{C7DAA7AD-805C-744A-A2CC-85D651A4D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2DDDE-BB93-1447-A458-4C03F67D1BB5}"/>
              </a:ext>
            </a:extLst>
          </p:cNvPr>
          <p:cNvSpPr>
            <a:spLocks noGrp="1"/>
          </p:cNvSpPr>
          <p:nvPr>
            <p:ph type="sldNum" sz="quarter" idx="12"/>
          </p:nvPr>
        </p:nvSpPr>
        <p:spPr/>
        <p:txBody>
          <a:bodyPr/>
          <a:lstStyle/>
          <a:p>
            <a:fld id="{5F623EBC-3DB7-EE4A-8217-7555A62A0FCD}" type="slidenum">
              <a:rPr lang="en-US" smtClean="0"/>
              <a:t>‹#›</a:t>
            </a:fld>
            <a:endParaRPr lang="en-US"/>
          </a:p>
        </p:txBody>
      </p:sp>
    </p:spTree>
    <p:extLst>
      <p:ext uri="{BB962C8B-B14F-4D97-AF65-F5344CB8AC3E}">
        <p14:creationId xmlns:p14="http://schemas.microsoft.com/office/powerpoint/2010/main" val="3032826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76461-5C13-234C-9BA0-576AB42B7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4F9634-1C48-2F49-B161-69767493B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065638-2697-FD45-A95D-CE4B879D8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2BC70-0885-2644-8699-B1A426E12D72}" type="datetimeFigureOut">
              <a:rPr lang="en-US" smtClean="0"/>
              <a:t>11/18/20</a:t>
            </a:fld>
            <a:endParaRPr lang="en-US"/>
          </a:p>
        </p:txBody>
      </p:sp>
      <p:sp>
        <p:nvSpPr>
          <p:cNvPr id="5" name="Footer Placeholder 4">
            <a:extLst>
              <a:ext uri="{FF2B5EF4-FFF2-40B4-BE49-F238E27FC236}">
                <a16:creationId xmlns:a16="http://schemas.microsoft.com/office/drawing/2014/main" id="{85EC47EC-D057-284A-BC1D-B56F6387C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D7E79D-5CA7-5444-BDB4-0B55D7C2E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23EBC-3DB7-EE4A-8217-7555A62A0FCD}" type="slidenum">
              <a:rPr lang="en-US" smtClean="0"/>
              <a:t>‹#›</a:t>
            </a:fld>
            <a:endParaRPr lang="en-US"/>
          </a:p>
        </p:txBody>
      </p:sp>
    </p:spTree>
    <p:extLst>
      <p:ext uri="{BB962C8B-B14F-4D97-AF65-F5344CB8AC3E}">
        <p14:creationId xmlns:p14="http://schemas.microsoft.com/office/powerpoint/2010/main" val="410471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hyperlink" Target="https://pixabay.com/en/human-look-magnifier-man-2412988/" TargetMode="Externa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jpg"/><Relationship Id="rId7" Type="http://schemas.openxmlformats.org/officeDocument/2006/relationships/hyperlink" Target="https://commons.wikimedia.org/wiki/File:Gmail_Icon.svg"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hyperlink" Target="https://en.wikipedia.org/wiki/Timeline_of_LinkedIn" TargetMode="Externa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09A19A8-87FB-834A-9016-4A32F909BFB8}"/>
              </a:ext>
            </a:extLst>
          </p:cNvPr>
          <p:cNvSpPr>
            <a:spLocks noGrp="1"/>
          </p:cNvSpPr>
          <p:nvPr>
            <p:ph type="ctrTitle"/>
          </p:nvPr>
        </p:nvSpPr>
        <p:spPr>
          <a:xfrm>
            <a:off x="1356919" y="2063208"/>
            <a:ext cx="6457183" cy="2274388"/>
          </a:xfrm>
        </p:spPr>
        <p:txBody>
          <a:bodyPr anchor="t">
            <a:normAutofit/>
          </a:bodyPr>
          <a:lstStyle/>
          <a:p>
            <a:pPr algn="l"/>
            <a:r>
              <a:rPr lang="en-SG" sz="5000" b="1" dirty="0">
                <a:latin typeface="+mn-lt"/>
              </a:rPr>
              <a:t>Can you </a:t>
            </a:r>
            <a:r>
              <a:rPr lang="en-SG" sz="5000" b="1" dirty="0">
                <a:solidFill>
                  <a:srgbClr val="00B0F0"/>
                </a:solidFill>
                <a:latin typeface="+mn-lt"/>
              </a:rPr>
              <a:t>predict</a:t>
            </a:r>
            <a:r>
              <a:rPr lang="en-SG" sz="5000" b="1" dirty="0">
                <a:latin typeface="+mn-lt"/>
              </a:rPr>
              <a:t> if a machine will soon be hit with </a:t>
            </a:r>
            <a:r>
              <a:rPr lang="en-SG" sz="5000" b="1" dirty="0">
                <a:solidFill>
                  <a:srgbClr val="FF0000"/>
                </a:solidFill>
                <a:latin typeface="+mn-lt"/>
              </a:rPr>
              <a:t>malware</a:t>
            </a:r>
            <a:r>
              <a:rPr lang="en-SG" sz="5000" b="1" dirty="0">
                <a:latin typeface="+mn-lt"/>
              </a:rPr>
              <a:t>?</a:t>
            </a:r>
            <a:endParaRPr lang="en-US" sz="5000" dirty="0">
              <a:latin typeface="+mn-lt"/>
            </a:endParaRPr>
          </a:p>
        </p:txBody>
      </p:sp>
      <p:grpSp>
        <p:nvGrpSpPr>
          <p:cNvPr id="11" name="Group 10">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A picture containing building, table, window&#10;&#10;Description automatically generated">
            <a:extLst>
              <a:ext uri="{FF2B5EF4-FFF2-40B4-BE49-F238E27FC236}">
                <a16:creationId xmlns:a16="http://schemas.microsoft.com/office/drawing/2014/main" id="{7671E4B9-0E4B-694D-8A5C-1F633E5DC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
        <p:nvSpPr>
          <p:cNvPr id="3" name="TextBox 2">
            <a:extLst>
              <a:ext uri="{FF2B5EF4-FFF2-40B4-BE49-F238E27FC236}">
                <a16:creationId xmlns:a16="http://schemas.microsoft.com/office/drawing/2014/main" id="{8DA4AC48-648C-0D43-A13E-33EC05208B99}"/>
              </a:ext>
            </a:extLst>
          </p:cNvPr>
          <p:cNvSpPr txBox="1"/>
          <p:nvPr/>
        </p:nvSpPr>
        <p:spPr>
          <a:xfrm>
            <a:off x="1356919" y="4812968"/>
            <a:ext cx="3696344" cy="523220"/>
          </a:xfrm>
          <a:prstGeom prst="rect">
            <a:avLst/>
          </a:prstGeom>
          <a:noFill/>
        </p:spPr>
        <p:txBody>
          <a:bodyPr wrap="square" rtlCol="0">
            <a:spAutoFit/>
          </a:bodyPr>
          <a:lstStyle/>
          <a:p>
            <a:r>
              <a:rPr lang="en-US" sz="2800" dirty="0"/>
              <a:t>By Daniel Chang, MBA</a:t>
            </a:r>
          </a:p>
        </p:txBody>
      </p:sp>
    </p:spTree>
    <p:extLst>
      <p:ext uri="{BB962C8B-B14F-4D97-AF65-F5344CB8AC3E}">
        <p14:creationId xmlns:p14="http://schemas.microsoft.com/office/powerpoint/2010/main" val="3083173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E0601F-9F72-024E-91B6-4F40065F7177}"/>
              </a:ext>
            </a:extLst>
          </p:cNvPr>
          <p:cNvSpPr txBox="1">
            <a:spLocks/>
          </p:cNvSpPr>
          <p:nvPr/>
        </p:nvSpPr>
        <p:spPr>
          <a:xfrm>
            <a:off x="568562" y="1209201"/>
            <a:ext cx="4220967" cy="19078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solidFill>
                  <a:schemeClr val="bg1"/>
                </a:solidFill>
                <a:latin typeface="+mn-lt"/>
              </a:rPr>
              <a:t>Light Gradient Boosting Machine (</a:t>
            </a:r>
            <a:r>
              <a:rPr lang="en-US" sz="3200" b="1" dirty="0" err="1">
                <a:solidFill>
                  <a:schemeClr val="bg1"/>
                </a:solidFill>
                <a:latin typeface="+mn-lt"/>
              </a:rPr>
              <a:t>LightGBM</a:t>
            </a:r>
            <a:r>
              <a:rPr lang="en-US" sz="3200" b="1" dirty="0">
                <a:solidFill>
                  <a:schemeClr val="bg1"/>
                </a:solidFill>
                <a:latin typeface="+mn-lt"/>
              </a:rPr>
              <a:t>)</a:t>
            </a:r>
          </a:p>
        </p:txBody>
      </p:sp>
      <p:grpSp>
        <p:nvGrpSpPr>
          <p:cNvPr id="19" name="Group 18">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0"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E1A1BF3D-6E0A-AC4B-A390-EEF00783B867}"/>
              </a:ext>
            </a:extLst>
          </p:cNvPr>
          <p:cNvSpPr txBox="1"/>
          <p:nvPr/>
        </p:nvSpPr>
        <p:spPr>
          <a:xfrm>
            <a:off x="640080" y="3428771"/>
            <a:ext cx="4753108" cy="160923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solidFill>
                  <a:schemeClr val="bg1"/>
                </a:solidFill>
              </a:rPr>
              <a:t>Suits dataset with many categorical features</a:t>
            </a:r>
          </a:p>
          <a:p>
            <a:pPr marL="285750" indent="-228600">
              <a:lnSpc>
                <a:spcPct val="90000"/>
              </a:lnSpc>
              <a:spcAft>
                <a:spcPts val="600"/>
              </a:spcAft>
              <a:buFont typeface="Arial" panose="020B0604020202020204" pitchFamily="34" charset="0"/>
              <a:buChar char="•"/>
            </a:pPr>
            <a:r>
              <a:rPr lang="en-US" dirty="0">
                <a:solidFill>
                  <a:schemeClr val="bg1"/>
                </a:solidFill>
              </a:rPr>
              <a:t>Faster training speed</a:t>
            </a:r>
          </a:p>
          <a:p>
            <a:pPr marL="285750" indent="-228600">
              <a:lnSpc>
                <a:spcPct val="90000"/>
              </a:lnSpc>
              <a:spcAft>
                <a:spcPts val="600"/>
              </a:spcAft>
              <a:buFont typeface="Arial" panose="020B0604020202020204" pitchFamily="34" charset="0"/>
              <a:buChar char="•"/>
            </a:pPr>
            <a:r>
              <a:rPr lang="en-US" dirty="0">
                <a:solidFill>
                  <a:schemeClr val="bg1"/>
                </a:solidFill>
              </a:rPr>
              <a:t>Lower memory usage</a:t>
            </a:r>
          </a:p>
          <a:p>
            <a:pPr marL="285750" indent="-228600">
              <a:lnSpc>
                <a:spcPct val="90000"/>
              </a:lnSpc>
              <a:spcAft>
                <a:spcPts val="600"/>
              </a:spcAft>
              <a:buFont typeface="Arial" panose="020B0604020202020204" pitchFamily="34" charset="0"/>
              <a:buChar char="•"/>
            </a:pPr>
            <a:r>
              <a:rPr lang="en-US" dirty="0">
                <a:solidFill>
                  <a:schemeClr val="bg1"/>
                </a:solidFill>
              </a:rPr>
              <a:t>Capable of handling large-scale data</a:t>
            </a:r>
          </a:p>
          <a:p>
            <a:pPr indent="-228600">
              <a:lnSpc>
                <a:spcPct val="90000"/>
              </a:lnSpc>
              <a:spcAft>
                <a:spcPts val="600"/>
              </a:spcAft>
              <a:buFont typeface="Arial" panose="020B0604020202020204" pitchFamily="34" charset="0"/>
              <a:buChar char="•"/>
            </a:pPr>
            <a:endParaRPr lang="en-US" dirty="0">
              <a:solidFill>
                <a:schemeClr val="bg1"/>
              </a:solidFill>
            </a:endParaRPr>
          </a:p>
        </p:txBody>
      </p:sp>
      <p:pic>
        <p:nvPicPr>
          <p:cNvPr id="8" name="Picture 7" descr="A close up of a sign&#10;&#10;Description automatically generated">
            <a:extLst>
              <a:ext uri="{FF2B5EF4-FFF2-40B4-BE49-F238E27FC236}">
                <a16:creationId xmlns:a16="http://schemas.microsoft.com/office/drawing/2014/main" id="{A47B357D-BD3F-4945-BEB5-1497690D5E16}"/>
              </a:ext>
            </a:extLst>
          </p:cNvPr>
          <p:cNvPicPr>
            <a:picLocks noChangeAspect="1"/>
          </p:cNvPicPr>
          <p:nvPr/>
        </p:nvPicPr>
        <p:blipFill>
          <a:blip r:embed="rId3"/>
          <a:stretch>
            <a:fillRect/>
          </a:stretch>
        </p:blipFill>
        <p:spPr>
          <a:xfrm>
            <a:off x="6330851" y="2526026"/>
            <a:ext cx="5657038" cy="1979963"/>
          </a:xfrm>
          <a:prstGeom prst="rect">
            <a:avLst/>
          </a:prstGeom>
        </p:spPr>
      </p:pic>
      <p:pic>
        <p:nvPicPr>
          <p:cNvPr id="12" name="Picture 11" descr="A picture containing building, table, window&#10;&#10;Description automatically generated">
            <a:extLst>
              <a:ext uri="{FF2B5EF4-FFF2-40B4-BE49-F238E27FC236}">
                <a16:creationId xmlns:a16="http://schemas.microsoft.com/office/drawing/2014/main" id="{5475B9A6-CD74-8648-83E2-ECFF4C70E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cxnSp>
        <p:nvCxnSpPr>
          <p:cNvPr id="6" name="Straight Arrow Connector 5">
            <a:extLst>
              <a:ext uri="{FF2B5EF4-FFF2-40B4-BE49-F238E27FC236}">
                <a16:creationId xmlns:a16="http://schemas.microsoft.com/office/drawing/2014/main" id="{F74BB12C-497D-A849-BE99-31D7D24B9F41}"/>
              </a:ext>
            </a:extLst>
          </p:cNvPr>
          <p:cNvCxnSpPr>
            <a:cxnSpLocks/>
          </p:cNvCxnSpPr>
          <p:nvPr/>
        </p:nvCxnSpPr>
        <p:spPr>
          <a:xfrm flipV="1">
            <a:off x="6651811" y="3516007"/>
            <a:ext cx="0" cy="11815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A8D244-FCCC-4B44-A497-1A9EE6A6F61A}"/>
              </a:ext>
            </a:extLst>
          </p:cNvPr>
          <p:cNvSpPr txBox="1"/>
          <p:nvPr/>
        </p:nvSpPr>
        <p:spPr>
          <a:xfrm>
            <a:off x="5618171" y="4714844"/>
            <a:ext cx="2067279" cy="646331"/>
          </a:xfrm>
          <a:prstGeom prst="rect">
            <a:avLst/>
          </a:prstGeom>
          <a:noFill/>
        </p:spPr>
        <p:txBody>
          <a:bodyPr wrap="square" rtlCol="0">
            <a:spAutoFit/>
          </a:bodyPr>
          <a:lstStyle/>
          <a:p>
            <a:pPr algn="ctr"/>
            <a:r>
              <a:rPr lang="en-US" dirty="0"/>
              <a:t>Leaf with maximum </a:t>
            </a:r>
          </a:p>
          <a:p>
            <a:pPr algn="ctr"/>
            <a:r>
              <a:rPr lang="en-US" dirty="0"/>
              <a:t>delta loss</a:t>
            </a:r>
          </a:p>
        </p:txBody>
      </p:sp>
    </p:spTree>
    <p:extLst>
      <p:ext uri="{BB962C8B-B14F-4D97-AF65-F5344CB8AC3E}">
        <p14:creationId xmlns:p14="http://schemas.microsoft.com/office/powerpoint/2010/main" val="1048070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7948C-6271-5B4A-BF45-1CBE956877EF}"/>
              </a:ext>
            </a:extLst>
          </p:cNvPr>
          <p:cNvSpPr txBox="1">
            <a:spLocks/>
          </p:cNvSpPr>
          <p:nvPr/>
        </p:nvSpPr>
        <p:spPr>
          <a:xfrm>
            <a:off x="767290" y="1780661"/>
            <a:ext cx="3582073" cy="14634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kern="1200">
                <a:solidFill>
                  <a:schemeClr val="bg1"/>
                </a:solidFill>
                <a:latin typeface="+mj-lt"/>
                <a:ea typeface="+mj-ea"/>
                <a:cs typeface="+mj-cs"/>
              </a:rPr>
              <a:t>Train Test Split</a:t>
            </a:r>
          </a:p>
        </p:txBody>
      </p:sp>
      <p:grpSp>
        <p:nvGrpSpPr>
          <p:cNvPr id="26" name="Group 25">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7"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6" name="TextBox 15">
            <a:extLst>
              <a:ext uri="{FF2B5EF4-FFF2-40B4-BE49-F238E27FC236}">
                <a16:creationId xmlns:a16="http://schemas.microsoft.com/office/drawing/2014/main" id="{2ED4504B-C0B9-0449-B438-0C8FC11DEB80}"/>
              </a:ext>
            </a:extLst>
          </p:cNvPr>
          <p:cNvSpPr txBox="1"/>
          <p:nvPr/>
        </p:nvSpPr>
        <p:spPr>
          <a:xfrm>
            <a:off x="543289" y="3367766"/>
            <a:ext cx="4030073" cy="2793251"/>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bg1"/>
                </a:solidFill>
              </a:rPr>
              <a:t>Dataset is split into the respective proportion for modelling</a:t>
            </a:r>
          </a:p>
          <a:p>
            <a:pPr marL="285750" indent="-228600">
              <a:lnSpc>
                <a:spcPct val="90000"/>
              </a:lnSpc>
              <a:spcAft>
                <a:spcPts val="600"/>
              </a:spcAft>
              <a:buFont typeface="Arial" panose="020B0604020202020204" pitchFamily="34" charset="0"/>
              <a:buChar char="•"/>
            </a:pPr>
            <a:endParaRPr lang="en-US" sz="2000" dirty="0">
              <a:solidFill>
                <a:schemeClr val="bg1"/>
              </a:solidFill>
            </a:endParaRPr>
          </a:p>
          <a:p>
            <a:pPr marL="285750" indent="-228600">
              <a:lnSpc>
                <a:spcPct val="90000"/>
              </a:lnSpc>
              <a:spcAft>
                <a:spcPts val="600"/>
              </a:spcAft>
              <a:buFont typeface="Arial" panose="020B0604020202020204" pitchFamily="34" charset="0"/>
              <a:buChar char="•"/>
            </a:pPr>
            <a:r>
              <a:rPr lang="en-US" sz="2000" dirty="0">
                <a:solidFill>
                  <a:schemeClr val="bg1"/>
                </a:solidFill>
              </a:rPr>
              <a:t>Model evaluated with the validation set with early stopping to improve AUC score. </a:t>
            </a:r>
          </a:p>
        </p:txBody>
      </p:sp>
      <p:grpSp>
        <p:nvGrpSpPr>
          <p:cNvPr id="17" name="Group 16">
            <a:extLst>
              <a:ext uri="{FF2B5EF4-FFF2-40B4-BE49-F238E27FC236}">
                <a16:creationId xmlns:a16="http://schemas.microsoft.com/office/drawing/2014/main" id="{527E8039-396C-D34C-AC92-33412B45DE8F}"/>
              </a:ext>
            </a:extLst>
          </p:cNvPr>
          <p:cNvGrpSpPr/>
          <p:nvPr/>
        </p:nvGrpSpPr>
        <p:grpSpPr>
          <a:xfrm>
            <a:off x="5116652" y="2254039"/>
            <a:ext cx="6642533" cy="1753670"/>
            <a:chOff x="3944286" y="1668451"/>
            <a:chExt cx="7845311" cy="2322249"/>
          </a:xfrm>
        </p:grpSpPr>
        <p:sp>
          <p:nvSpPr>
            <p:cNvPr id="3" name="Rectangle 2">
              <a:extLst>
                <a:ext uri="{FF2B5EF4-FFF2-40B4-BE49-F238E27FC236}">
                  <a16:creationId xmlns:a16="http://schemas.microsoft.com/office/drawing/2014/main" id="{97918AED-4E4D-9940-B8B6-9F75208A68F1}"/>
                </a:ext>
              </a:extLst>
            </p:cNvPr>
            <p:cNvSpPr/>
            <p:nvPr/>
          </p:nvSpPr>
          <p:spPr>
            <a:xfrm>
              <a:off x="3944286" y="2729753"/>
              <a:ext cx="4303427" cy="69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7F5D92-0F2C-3546-9144-8E715386627C}"/>
                </a:ext>
              </a:extLst>
            </p:cNvPr>
            <p:cNvSpPr/>
            <p:nvPr/>
          </p:nvSpPr>
          <p:spPr>
            <a:xfrm>
              <a:off x="8369150" y="2729750"/>
              <a:ext cx="1748119" cy="69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BB15A9-399E-874D-89EB-6EF1B921998C}"/>
                </a:ext>
              </a:extLst>
            </p:cNvPr>
            <p:cNvSpPr/>
            <p:nvPr/>
          </p:nvSpPr>
          <p:spPr>
            <a:xfrm>
              <a:off x="10238701" y="2738714"/>
              <a:ext cx="1550893" cy="69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E958A2-0C21-6544-9E60-C2CC3C9CAB14}"/>
                </a:ext>
              </a:extLst>
            </p:cNvPr>
            <p:cNvSpPr txBox="1"/>
            <p:nvPr/>
          </p:nvSpPr>
          <p:spPr>
            <a:xfrm>
              <a:off x="5221939" y="3462389"/>
              <a:ext cx="1748119" cy="528311"/>
            </a:xfrm>
            <a:prstGeom prst="rect">
              <a:avLst/>
            </a:prstGeom>
            <a:noFill/>
          </p:spPr>
          <p:txBody>
            <a:bodyPr wrap="square" rtlCol="0">
              <a:normAutofit/>
            </a:bodyPr>
            <a:lstStyle/>
            <a:p>
              <a:pPr>
                <a:lnSpc>
                  <a:spcPct val="90000"/>
                </a:lnSpc>
                <a:spcAft>
                  <a:spcPts val="600"/>
                </a:spcAft>
              </a:pPr>
              <a:r>
                <a:rPr lang="en-US" sz="2000"/>
                <a:t>Training Set</a:t>
              </a:r>
            </a:p>
          </p:txBody>
        </p:sp>
        <p:sp>
          <p:nvSpPr>
            <p:cNvPr id="8" name="TextBox 7">
              <a:extLst>
                <a:ext uri="{FF2B5EF4-FFF2-40B4-BE49-F238E27FC236}">
                  <a16:creationId xmlns:a16="http://schemas.microsoft.com/office/drawing/2014/main" id="{03C0971C-168E-594D-B39E-A578432E9FEB}"/>
                </a:ext>
              </a:extLst>
            </p:cNvPr>
            <p:cNvSpPr txBox="1"/>
            <p:nvPr/>
          </p:nvSpPr>
          <p:spPr>
            <a:xfrm>
              <a:off x="8311065" y="3428998"/>
              <a:ext cx="1895852" cy="528311"/>
            </a:xfrm>
            <a:prstGeom prst="rect">
              <a:avLst/>
            </a:prstGeom>
            <a:noFill/>
          </p:spPr>
          <p:txBody>
            <a:bodyPr wrap="square" rtlCol="0">
              <a:normAutofit/>
            </a:bodyPr>
            <a:lstStyle/>
            <a:p>
              <a:pPr>
                <a:lnSpc>
                  <a:spcPct val="90000"/>
                </a:lnSpc>
                <a:spcAft>
                  <a:spcPts val="600"/>
                </a:spcAft>
              </a:pPr>
              <a:r>
                <a:rPr lang="en-US" sz="2000"/>
                <a:t>Validation Set</a:t>
              </a:r>
            </a:p>
          </p:txBody>
        </p:sp>
        <p:sp>
          <p:nvSpPr>
            <p:cNvPr id="9" name="TextBox 8">
              <a:extLst>
                <a:ext uri="{FF2B5EF4-FFF2-40B4-BE49-F238E27FC236}">
                  <a16:creationId xmlns:a16="http://schemas.microsoft.com/office/drawing/2014/main" id="{348AAADE-82B6-6B42-8625-111A6BFC2CFB}"/>
                </a:ext>
              </a:extLst>
            </p:cNvPr>
            <p:cNvSpPr txBox="1"/>
            <p:nvPr/>
          </p:nvSpPr>
          <p:spPr>
            <a:xfrm>
              <a:off x="10485046" y="3437959"/>
              <a:ext cx="1304548" cy="528311"/>
            </a:xfrm>
            <a:prstGeom prst="rect">
              <a:avLst/>
            </a:prstGeom>
            <a:noFill/>
          </p:spPr>
          <p:txBody>
            <a:bodyPr wrap="square" rtlCol="0">
              <a:normAutofit/>
            </a:bodyPr>
            <a:lstStyle/>
            <a:p>
              <a:pPr>
                <a:lnSpc>
                  <a:spcPct val="90000"/>
                </a:lnSpc>
                <a:spcAft>
                  <a:spcPts val="600"/>
                </a:spcAft>
              </a:pPr>
              <a:r>
                <a:rPr lang="en-US" sz="2000"/>
                <a:t>Test Set</a:t>
              </a:r>
            </a:p>
          </p:txBody>
        </p:sp>
        <p:sp>
          <p:nvSpPr>
            <p:cNvPr id="10" name="Right Brace 9">
              <a:extLst>
                <a:ext uri="{FF2B5EF4-FFF2-40B4-BE49-F238E27FC236}">
                  <a16:creationId xmlns:a16="http://schemas.microsoft.com/office/drawing/2014/main" id="{B73EF20D-252D-B240-98F1-C86E77A8EA4F}"/>
                </a:ext>
              </a:extLst>
            </p:cNvPr>
            <p:cNvSpPr/>
            <p:nvPr/>
          </p:nvSpPr>
          <p:spPr>
            <a:xfrm rot="16200000">
              <a:off x="5914194" y="277700"/>
              <a:ext cx="363612" cy="430342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0C9A60B8-1C17-C648-86F3-8957368D5EF2}"/>
                </a:ext>
              </a:extLst>
            </p:cNvPr>
            <p:cNvSpPr/>
            <p:nvPr/>
          </p:nvSpPr>
          <p:spPr>
            <a:xfrm rot="16200000">
              <a:off x="9061406" y="1555352"/>
              <a:ext cx="363611" cy="174811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59C9F2EA-7E93-CA46-AED3-E892D408CC5F}"/>
                </a:ext>
              </a:extLst>
            </p:cNvPr>
            <p:cNvSpPr/>
            <p:nvPr/>
          </p:nvSpPr>
          <p:spPr>
            <a:xfrm rot="16200000">
              <a:off x="10832345" y="1653960"/>
              <a:ext cx="363609" cy="155089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5C5D463-5661-F44E-8379-F97B299485A7}"/>
                </a:ext>
              </a:extLst>
            </p:cNvPr>
            <p:cNvSpPr txBox="1"/>
            <p:nvPr/>
          </p:nvSpPr>
          <p:spPr>
            <a:xfrm>
              <a:off x="5674566" y="1719291"/>
              <a:ext cx="842866" cy="528311"/>
            </a:xfrm>
            <a:prstGeom prst="rect">
              <a:avLst/>
            </a:prstGeom>
            <a:noFill/>
          </p:spPr>
          <p:txBody>
            <a:bodyPr wrap="square" rtlCol="0">
              <a:normAutofit/>
            </a:bodyPr>
            <a:lstStyle/>
            <a:p>
              <a:pPr>
                <a:lnSpc>
                  <a:spcPct val="90000"/>
                </a:lnSpc>
                <a:spcAft>
                  <a:spcPts val="600"/>
                </a:spcAft>
              </a:pPr>
              <a:r>
                <a:rPr lang="en-US" sz="2000" b="1" dirty="0"/>
                <a:t>60%</a:t>
              </a:r>
            </a:p>
          </p:txBody>
        </p:sp>
        <p:sp>
          <p:nvSpPr>
            <p:cNvPr id="14" name="TextBox 13">
              <a:extLst>
                <a:ext uri="{FF2B5EF4-FFF2-40B4-BE49-F238E27FC236}">
                  <a16:creationId xmlns:a16="http://schemas.microsoft.com/office/drawing/2014/main" id="{E962C034-0E7A-7547-A4E2-7A703E5EA9A4}"/>
                </a:ext>
              </a:extLst>
            </p:cNvPr>
            <p:cNvSpPr txBox="1"/>
            <p:nvPr/>
          </p:nvSpPr>
          <p:spPr>
            <a:xfrm>
              <a:off x="8821778" y="1692310"/>
              <a:ext cx="842866" cy="528311"/>
            </a:xfrm>
            <a:prstGeom prst="rect">
              <a:avLst/>
            </a:prstGeom>
            <a:noFill/>
          </p:spPr>
          <p:txBody>
            <a:bodyPr wrap="square" rtlCol="0">
              <a:normAutofit/>
            </a:bodyPr>
            <a:lstStyle/>
            <a:p>
              <a:pPr>
                <a:lnSpc>
                  <a:spcPct val="90000"/>
                </a:lnSpc>
                <a:spcAft>
                  <a:spcPts val="600"/>
                </a:spcAft>
              </a:pPr>
              <a:r>
                <a:rPr lang="en-US" sz="2000" b="1" dirty="0"/>
                <a:t>20%</a:t>
              </a:r>
            </a:p>
          </p:txBody>
        </p:sp>
        <p:sp>
          <p:nvSpPr>
            <p:cNvPr id="15" name="TextBox 14">
              <a:extLst>
                <a:ext uri="{FF2B5EF4-FFF2-40B4-BE49-F238E27FC236}">
                  <a16:creationId xmlns:a16="http://schemas.microsoft.com/office/drawing/2014/main" id="{61BD6C22-EA66-FA42-9DAA-C1781BAB2358}"/>
                </a:ext>
              </a:extLst>
            </p:cNvPr>
            <p:cNvSpPr txBox="1"/>
            <p:nvPr/>
          </p:nvSpPr>
          <p:spPr>
            <a:xfrm>
              <a:off x="10687471" y="1668451"/>
              <a:ext cx="1089211" cy="528312"/>
            </a:xfrm>
            <a:prstGeom prst="rect">
              <a:avLst/>
            </a:prstGeom>
            <a:noFill/>
          </p:spPr>
          <p:txBody>
            <a:bodyPr wrap="square" rtlCol="0">
              <a:normAutofit/>
            </a:bodyPr>
            <a:lstStyle/>
            <a:p>
              <a:pPr>
                <a:lnSpc>
                  <a:spcPct val="90000"/>
                </a:lnSpc>
                <a:spcAft>
                  <a:spcPts val="600"/>
                </a:spcAft>
              </a:pPr>
              <a:r>
                <a:rPr lang="en-US" sz="2000" b="1" dirty="0"/>
                <a:t>20%</a:t>
              </a:r>
            </a:p>
          </p:txBody>
        </p:sp>
      </p:grpSp>
    </p:spTree>
    <p:extLst>
      <p:ext uri="{BB962C8B-B14F-4D97-AF65-F5344CB8AC3E}">
        <p14:creationId xmlns:p14="http://schemas.microsoft.com/office/powerpoint/2010/main" val="317138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E1DAC73-E1D6-4345-AFD2-0B24E77325F2}"/>
              </a:ext>
            </a:extLst>
          </p:cNvPr>
          <p:cNvPicPr>
            <a:picLocks noChangeAspect="1"/>
          </p:cNvPicPr>
          <p:nvPr/>
        </p:nvPicPr>
        <p:blipFill>
          <a:blip r:embed="rId3"/>
          <a:stretch>
            <a:fillRect/>
          </a:stretch>
        </p:blipFill>
        <p:spPr>
          <a:xfrm>
            <a:off x="628338" y="1768840"/>
            <a:ext cx="3571406" cy="3571406"/>
          </a:xfrm>
          <a:prstGeom prst="rect">
            <a:avLst/>
          </a:prstGeom>
        </p:spPr>
      </p:pic>
      <p:pic>
        <p:nvPicPr>
          <p:cNvPr id="5" name="Picture 4" descr="Chart, line chart&#10;&#10;Description automatically generated">
            <a:extLst>
              <a:ext uri="{FF2B5EF4-FFF2-40B4-BE49-F238E27FC236}">
                <a16:creationId xmlns:a16="http://schemas.microsoft.com/office/drawing/2014/main" id="{C56A8AE8-6B11-D447-A012-9B0457584BE2}"/>
              </a:ext>
            </a:extLst>
          </p:cNvPr>
          <p:cNvPicPr>
            <a:picLocks noChangeAspect="1"/>
          </p:cNvPicPr>
          <p:nvPr/>
        </p:nvPicPr>
        <p:blipFill>
          <a:blip r:embed="rId4"/>
          <a:stretch>
            <a:fillRect/>
          </a:stretch>
        </p:blipFill>
        <p:spPr>
          <a:xfrm>
            <a:off x="4498301" y="1768840"/>
            <a:ext cx="3571406" cy="3571406"/>
          </a:xfrm>
          <a:prstGeom prst="rect">
            <a:avLst/>
          </a:prstGeom>
        </p:spPr>
      </p:pic>
      <p:pic>
        <p:nvPicPr>
          <p:cNvPr id="7" name="Picture 6" descr="Chart, line chart&#10;&#10;Description automatically generated">
            <a:extLst>
              <a:ext uri="{FF2B5EF4-FFF2-40B4-BE49-F238E27FC236}">
                <a16:creationId xmlns:a16="http://schemas.microsoft.com/office/drawing/2014/main" id="{FA54A71E-F5F7-954E-9D73-F82777EF730F}"/>
              </a:ext>
            </a:extLst>
          </p:cNvPr>
          <p:cNvPicPr>
            <a:picLocks noChangeAspect="1"/>
          </p:cNvPicPr>
          <p:nvPr/>
        </p:nvPicPr>
        <p:blipFill>
          <a:blip r:embed="rId5"/>
          <a:stretch>
            <a:fillRect/>
          </a:stretch>
        </p:blipFill>
        <p:spPr>
          <a:xfrm>
            <a:off x="8368264" y="1768840"/>
            <a:ext cx="3571407" cy="3571407"/>
          </a:xfrm>
          <a:prstGeom prst="rect">
            <a:avLst/>
          </a:prstGeom>
        </p:spPr>
      </p:pic>
      <p:sp>
        <p:nvSpPr>
          <p:cNvPr id="11" name="TextBox 10">
            <a:extLst>
              <a:ext uri="{FF2B5EF4-FFF2-40B4-BE49-F238E27FC236}">
                <a16:creationId xmlns:a16="http://schemas.microsoft.com/office/drawing/2014/main" id="{8F67FAAC-9652-AB4C-8B50-EB7D26B8C93E}"/>
              </a:ext>
            </a:extLst>
          </p:cNvPr>
          <p:cNvSpPr txBox="1"/>
          <p:nvPr/>
        </p:nvSpPr>
        <p:spPr>
          <a:xfrm>
            <a:off x="9495019" y="5340246"/>
            <a:ext cx="2323475" cy="369332"/>
          </a:xfrm>
          <a:prstGeom prst="rect">
            <a:avLst/>
          </a:prstGeom>
          <a:noFill/>
        </p:spPr>
        <p:txBody>
          <a:bodyPr wrap="square" rtlCol="0">
            <a:spAutoFit/>
          </a:bodyPr>
          <a:lstStyle/>
          <a:p>
            <a:r>
              <a:rPr lang="en-US" dirty="0"/>
              <a:t>AUC = 0.7347</a:t>
            </a:r>
          </a:p>
        </p:txBody>
      </p:sp>
      <p:sp>
        <p:nvSpPr>
          <p:cNvPr id="12" name="TextBox 11">
            <a:extLst>
              <a:ext uri="{FF2B5EF4-FFF2-40B4-BE49-F238E27FC236}">
                <a16:creationId xmlns:a16="http://schemas.microsoft.com/office/drawing/2014/main" id="{DB3F3916-013E-4F4E-BF40-F6ADF391D551}"/>
              </a:ext>
            </a:extLst>
          </p:cNvPr>
          <p:cNvSpPr txBox="1"/>
          <p:nvPr/>
        </p:nvSpPr>
        <p:spPr>
          <a:xfrm>
            <a:off x="1252304" y="5318598"/>
            <a:ext cx="2323475" cy="369332"/>
          </a:xfrm>
          <a:prstGeom prst="rect">
            <a:avLst/>
          </a:prstGeom>
          <a:noFill/>
        </p:spPr>
        <p:txBody>
          <a:bodyPr wrap="square" rtlCol="0">
            <a:spAutoFit/>
          </a:bodyPr>
          <a:lstStyle/>
          <a:p>
            <a:r>
              <a:rPr lang="en-US" dirty="0"/>
              <a:t>Select threshold = 0.2</a:t>
            </a:r>
          </a:p>
        </p:txBody>
      </p:sp>
      <p:sp>
        <p:nvSpPr>
          <p:cNvPr id="13" name="Title 1">
            <a:extLst>
              <a:ext uri="{FF2B5EF4-FFF2-40B4-BE49-F238E27FC236}">
                <a16:creationId xmlns:a16="http://schemas.microsoft.com/office/drawing/2014/main" id="{FF9197FC-5047-BF47-879F-6696BBBE4BD8}"/>
              </a:ext>
            </a:extLst>
          </p:cNvPr>
          <p:cNvSpPr txBox="1">
            <a:spLocks/>
          </p:cNvSpPr>
          <p:nvPr/>
        </p:nvSpPr>
        <p:spPr>
          <a:xfrm>
            <a:off x="628338" y="455903"/>
            <a:ext cx="4303426" cy="714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65000"/>
                    <a:lumOff val="35000"/>
                  </a:schemeClr>
                </a:solidFill>
                <a:latin typeface="+mn-lt"/>
              </a:rPr>
              <a:t>Model Prediction</a:t>
            </a:r>
          </a:p>
        </p:txBody>
      </p:sp>
      <p:pic>
        <p:nvPicPr>
          <p:cNvPr id="10" name="Picture 9" descr="A picture containing building, table, window&#10;&#10;Description automatically generated">
            <a:extLst>
              <a:ext uri="{FF2B5EF4-FFF2-40B4-BE49-F238E27FC236}">
                <a16:creationId xmlns:a16="http://schemas.microsoft.com/office/drawing/2014/main" id="{28E6FC8F-6188-EB48-8056-962A2EE156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419666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 treemap chart&#10;&#10;Description automatically generated">
            <a:extLst>
              <a:ext uri="{FF2B5EF4-FFF2-40B4-BE49-F238E27FC236}">
                <a16:creationId xmlns:a16="http://schemas.microsoft.com/office/drawing/2014/main" id="{097EFB7D-51B7-1949-B38A-97DF2DFC5D32}"/>
              </a:ext>
            </a:extLst>
          </p:cNvPr>
          <p:cNvPicPr>
            <a:picLocks noChangeAspect="1"/>
          </p:cNvPicPr>
          <p:nvPr/>
        </p:nvPicPr>
        <p:blipFill>
          <a:blip r:embed="rId3"/>
          <a:stretch>
            <a:fillRect/>
          </a:stretch>
        </p:blipFill>
        <p:spPr>
          <a:xfrm>
            <a:off x="471430" y="1929982"/>
            <a:ext cx="5984333" cy="3989555"/>
          </a:xfrm>
          <a:prstGeom prst="rect">
            <a:avLst/>
          </a:prstGeom>
        </p:spPr>
      </p:pic>
      <p:graphicFrame>
        <p:nvGraphicFramePr>
          <p:cNvPr id="5" name="Table 5">
            <a:extLst>
              <a:ext uri="{FF2B5EF4-FFF2-40B4-BE49-F238E27FC236}">
                <a16:creationId xmlns:a16="http://schemas.microsoft.com/office/drawing/2014/main" id="{457DCE19-2F75-CE42-8337-E02084E06AB9}"/>
              </a:ext>
            </a:extLst>
          </p:cNvPr>
          <p:cNvGraphicFramePr>
            <a:graphicFrameLocks noGrp="1"/>
          </p:cNvGraphicFramePr>
          <p:nvPr>
            <p:extLst>
              <p:ext uri="{D42A27DB-BD31-4B8C-83A1-F6EECF244321}">
                <p14:modId xmlns:p14="http://schemas.microsoft.com/office/powerpoint/2010/main" val="2529925871"/>
              </p:ext>
            </p:extLst>
          </p:nvPr>
        </p:nvGraphicFramePr>
        <p:xfrm>
          <a:off x="7060368" y="2942153"/>
          <a:ext cx="3952406" cy="1483360"/>
        </p:xfrm>
        <a:graphic>
          <a:graphicData uri="http://schemas.openxmlformats.org/drawingml/2006/table">
            <a:tbl>
              <a:tblPr firstRow="1" bandRow="1">
                <a:tableStyleId>{5C22544A-7EE6-4342-B048-85BDC9FD1C3A}</a:tableStyleId>
              </a:tblPr>
              <a:tblGrid>
                <a:gridCol w="1976203">
                  <a:extLst>
                    <a:ext uri="{9D8B030D-6E8A-4147-A177-3AD203B41FA5}">
                      <a16:colId xmlns:a16="http://schemas.microsoft.com/office/drawing/2014/main" val="2581547678"/>
                    </a:ext>
                  </a:extLst>
                </a:gridCol>
                <a:gridCol w="1976203">
                  <a:extLst>
                    <a:ext uri="{9D8B030D-6E8A-4147-A177-3AD203B41FA5}">
                      <a16:colId xmlns:a16="http://schemas.microsoft.com/office/drawing/2014/main" val="539236459"/>
                    </a:ext>
                  </a:extLst>
                </a:gridCol>
              </a:tblGrid>
              <a:tr h="370840">
                <a:tc>
                  <a:txBody>
                    <a:bodyPr/>
                    <a:lstStyle/>
                    <a:p>
                      <a:r>
                        <a:rPr lang="en-US" dirty="0"/>
                        <a:t>Metric</a:t>
                      </a:r>
                    </a:p>
                  </a:txBody>
                  <a:tcPr/>
                </a:tc>
                <a:tc>
                  <a:txBody>
                    <a:bodyPr/>
                    <a:lstStyle/>
                    <a:p>
                      <a:r>
                        <a:rPr lang="en-US" dirty="0"/>
                        <a:t>@ Threshold = 0.2</a:t>
                      </a:r>
                    </a:p>
                  </a:txBody>
                  <a:tcPr/>
                </a:tc>
                <a:extLst>
                  <a:ext uri="{0D108BD9-81ED-4DB2-BD59-A6C34878D82A}">
                    <a16:rowId xmlns:a16="http://schemas.microsoft.com/office/drawing/2014/main" val="554113271"/>
                  </a:ext>
                </a:extLst>
              </a:tr>
              <a:tr h="370840">
                <a:tc>
                  <a:txBody>
                    <a:bodyPr/>
                    <a:lstStyle/>
                    <a:p>
                      <a:r>
                        <a:rPr lang="en-US" dirty="0"/>
                        <a:t>Recall</a:t>
                      </a:r>
                    </a:p>
                  </a:txBody>
                  <a:tcPr/>
                </a:tc>
                <a:tc>
                  <a:txBody>
                    <a:bodyPr/>
                    <a:lstStyle/>
                    <a:p>
                      <a:r>
                        <a:rPr lang="en-US" dirty="0"/>
                        <a:t>98.30%</a:t>
                      </a:r>
                    </a:p>
                  </a:txBody>
                  <a:tcPr/>
                </a:tc>
                <a:extLst>
                  <a:ext uri="{0D108BD9-81ED-4DB2-BD59-A6C34878D82A}">
                    <a16:rowId xmlns:a16="http://schemas.microsoft.com/office/drawing/2014/main" val="1354882776"/>
                  </a:ext>
                </a:extLst>
              </a:tr>
              <a:tr h="370840">
                <a:tc>
                  <a:txBody>
                    <a:bodyPr/>
                    <a:lstStyle/>
                    <a:p>
                      <a:r>
                        <a:rPr lang="en-US" dirty="0"/>
                        <a:t>Precision</a:t>
                      </a:r>
                    </a:p>
                  </a:txBody>
                  <a:tcPr/>
                </a:tc>
                <a:tc>
                  <a:txBody>
                    <a:bodyPr/>
                    <a:lstStyle/>
                    <a:p>
                      <a:r>
                        <a:rPr lang="en-US" dirty="0"/>
                        <a:t>52.40%</a:t>
                      </a:r>
                    </a:p>
                  </a:txBody>
                  <a:tcPr/>
                </a:tc>
                <a:extLst>
                  <a:ext uri="{0D108BD9-81ED-4DB2-BD59-A6C34878D82A}">
                    <a16:rowId xmlns:a16="http://schemas.microsoft.com/office/drawing/2014/main" val="4088163300"/>
                  </a:ext>
                </a:extLst>
              </a:tr>
              <a:tr h="370840">
                <a:tc>
                  <a:txBody>
                    <a:bodyPr/>
                    <a:lstStyle/>
                    <a:p>
                      <a:r>
                        <a:rPr lang="en-US" dirty="0"/>
                        <a:t>F1 score</a:t>
                      </a:r>
                    </a:p>
                  </a:txBody>
                  <a:tcPr/>
                </a:tc>
                <a:tc>
                  <a:txBody>
                    <a:bodyPr/>
                    <a:lstStyle/>
                    <a:p>
                      <a:r>
                        <a:rPr lang="en-US" dirty="0"/>
                        <a:t>68.36%</a:t>
                      </a:r>
                    </a:p>
                  </a:txBody>
                  <a:tcPr/>
                </a:tc>
                <a:extLst>
                  <a:ext uri="{0D108BD9-81ED-4DB2-BD59-A6C34878D82A}">
                    <a16:rowId xmlns:a16="http://schemas.microsoft.com/office/drawing/2014/main" val="211974805"/>
                  </a:ext>
                </a:extLst>
              </a:tr>
            </a:tbl>
          </a:graphicData>
        </a:graphic>
      </p:graphicFrame>
      <p:sp>
        <p:nvSpPr>
          <p:cNvPr id="6" name="Title 1">
            <a:extLst>
              <a:ext uri="{FF2B5EF4-FFF2-40B4-BE49-F238E27FC236}">
                <a16:creationId xmlns:a16="http://schemas.microsoft.com/office/drawing/2014/main" id="{910D53F1-FC8C-9348-AAC2-E2DD1A0AECFD}"/>
              </a:ext>
            </a:extLst>
          </p:cNvPr>
          <p:cNvSpPr txBox="1">
            <a:spLocks/>
          </p:cNvSpPr>
          <p:nvPr/>
        </p:nvSpPr>
        <p:spPr>
          <a:xfrm>
            <a:off x="580534" y="556250"/>
            <a:ext cx="10002522" cy="714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65000"/>
                    <a:lumOff val="35000"/>
                  </a:schemeClr>
                </a:solidFill>
                <a:latin typeface="+mn-lt"/>
              </a:rPr>
              <a:t>Confusion Matrix</a:t>
            </a:r>
          </a:p>
        </p:txBody>
      </p:sp>
      <p:pic>
        <p:nvPicPr>
          <p:cNvPr id="7" name="Picture 6" descr="A picture containing building, table, window&#10;&#10;Description automatically generated">
            <a:extLst>
              <a:ext uri="{FF2B5EF4-FFF2-40B4-BE49-F238E27FC236}">
                <a16:creationId xmlns:a16="http://schemas.microsoft.com/office/drawing/2014/main" id="{79648234-68A6-4C44-A6CB-7B3B1C173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512575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7187-B5CA-C34F-A7D0-58A886628D16}"/>
              </a:ext>
            </a:extLst>
          </p:cNvPr>
          <p:cNvSpPr txBox="1">
            <a:spLocks/>
          </p:cNvSpPr>
          <p:nvPr/>
        </p:nvSpPr>
        <p:spPr>
          <a:xfrm>
            <a:off x="1238256" y="556250"/>
            <a:ext cx="10002522" cy="714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65000"/>
                    <a:lumOff val="35000"/>
                  </a:schemeClr>
                </a:solidFill>
                <a:latin typeface="+mn-lt"/>
              </a:rPr>
              <a:t>Feature Importance (Top 10)</a:t>
            </a:r>
          </a:p>
        </p:txBody>
      </p:sp>
      <p:pic>
        <p:nvPicPr>
          <p:cNvPr id="8" name="Picture 7" descr="Chart, bar chart, funnel chart&#10;&#10;Description automatically generated">
            <a:extLst>
              <a:ext uri="{FF2B5EF4-FFF2-40B4-BE49-F238E27FC236}">
                <a16:creationId xmlns:a16="http://schemas.microsoft.com/office/drawing/2014/main" id="{CA439EBF-129F-9F46-AB18-9C4DB57E7FA3}"/>
              </a:ext>
            </a:extLst>
          </p:cNvPr>
          <p:cNvPicPr>
            <a:picLocks noChangeAspect="1"/>
          </p:cNvPicPr>
          <p:nvPr/>
        </p:nvPicPr>
        <p:blipFill rotWithShape="1">
          <a:blip r:embed="rId3"/>
          <a:srcRect l="1973"/>
          <a:stretch/>
        </p:blipFill>
        <p:spPr>
          <a:xfrm>
            <a:off x="1965427" y="1450243"/>
            <a:ext cx="8617629" cy="4482175"/>
          </a:xfrm>
          <a:prstGeom prst="rect">
            <a:avLst/>
          </a:prstGeom>
        </p:spPr>
      </p:pic>
      <p:sp>
        <p:nvSpPr>
          <p:cNvPr id="9" name="TextBox 8">
            <a:extLst>
              <a:ext uri="{FF2B5EF4-FFF2-40B4-BE49-F238E27FC236}">
                <a16:creationId xmlns:a16="http://schemas.microsoft.com/office/drawing/2014/main" id="{BCF6EB98-2E3A-F649-81AE-B7ACEA1C93A5}"/>
              </a:ext>
            </a:extLst>
          </p:cNvPr>
          <p:cNvSpPr txBox="1"/>
          <p:nvPr/>
        </p:nvSpPr>
        <p:spPr>
          <a:xfrm>
            <a:off x="3585680" y="6112244"/>
            <a:ext cx="6817895" cy="369332"/>
          </a:xfrm>
          <a:prstGeom prst="rect">
            <a:avLst/>
          </a:prstGeom>
          <a:noFill/>
        </p:spPr>
        <p:txBody>
          <a:bodyPr wrap="square" rtlCol="0">
            <a:spAutoFit/>
          </a:bodyPr>
          <a:lstStyle/>
          <a:p>
            <a:r>
              <a:rPr lang="en-US" dirty="0"/>
              <a:t>*Ratio of OS Partition V.S. Total Hard Drive is a.k.a. Drive A</a:t>
            </a:r>
          </a:p>
        </p:txBody>
      </p:sp>
      <p:pic>
        <p:nvPicPr>
          <p:cNvPr id="5" name="Picture 4" descr="A picture containing building, table, window&#10;&#10;Description automatically generated">
            <a:extLst>
              <a:ext uri="{FF2B5EF4-FFF2-40B4-BE49-F238E27FC236}">
                <a16:creationId xmlns:a16="http://schemas.microsoft.com/office/drawing/2014/main" id="{A5BC4425-AB4D-7C47-9FA6-1639FC8DC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189728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con&#10;&#10;Description automatically generated">
            <a:extLst>
              <a:ext uri="{FF2B5EF4-FFF2-40B4-BE49-F238E27FC236}">
                <a16:creationId xmlns:a16="http://schemas.microsoft.com/office/drawing/2014/main" id="{7EC2C255-AF8D-F54D-BA20-0C74B1EE505E}"/>
              </a:ext>
            </a:extLst>
          </p:cNvPr>
          <p:cNvPicPr>
            <a:picLocks noChangeAspect="1"/>
          </p:cNvPicPr>
          <p:nvPr/>
        </p:nvPicPr>
        <p:blipFill>
          <a:blip r:embed="rId3"/>
          <a:stretch>
            <a:fillRect/>
          </a:stretch>
        </p:blipFill>
        <p:spPr>
          <a:xfrm>
            <a:off x="432817" y="903887"/>
            <a:ext cx="3999794" cy="799958"/>
          </a:xfrm>
          <a:prstGeom prst="rect">
            <a:avLst/>
          </a:prstGeom>
        </p:spPr>
      </p:pic>
      <p:pic>
        <p:nvPicPr>
          <p:cNvPr id="11" name="Picture 10" descr="Logo&#10;&#10;Description automatically generated">
            <a:extLst>
              <a:ext uri="{FF2B5EF4-FFF2-40B4-BE49-F238E27FC236}">
                <a16:creationId xmlns:a16="http://schemas.microsoft.com/office/drawing/2014/main" id="{FD1AD7A5-0E3D-D748-9D1D-904EBBA1869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26873" y="2419193"/>
            <a:ext cx="2011681" cy="2011681"/>
          </a:xfrm>
          <a:prstGeom prst="rect">
            <a:avLst/>
          </a:prstGeom>
        </p:spPr>
      </p:pic>
      <p:pic>
        <p:nvPicPr>
          <p:cNvPr id="13" name="Picture 12" descr="Icon&#10;&#10;Description automatically generated">
            <a:extLst>
              <a:ext uri="{FF2B5EF4-FFF2-40B4-BE49-F238E27FC236}">
                <a16:creationId xmlns:a16="http://schemas.microsoft.com/office/drawing/2014/main" id="{914DE00C-91F2-344E-9F4E-69FC11F16CD5}"/>
              </a:ext>
            </a:extLst>
          </p:cNvPr>
          <p:cNvPicPr>
            <a:picLocks noChangeAspect="1"/>
          </p:cNvPicPr>
          <p:nvPr/>
        </p:nvPicPr>
        <p:blipFill>
          <a:blip r:embed="rId6"/>
          <a:stretch>
            <a:fillRect/>
          </a:stretch>
        </p:blipFill>
        <p:spPr>
          <a:xfrm>
            <a:off x="432817" y="4997870"/>
            <a:ext cx="3999794" cy="1159940"/>
          </a:xfrm>
          <a:prstGeom prst="rect">
            <a:avLst/>
          </a:prstGeom>
        </p:spPr>
      </p:pic>
      <p:sp>
        <p:nvSpPr>
          <p:cNvPr id="27" name="Freeform: Shape 19">
            <a:extLst>
              <a:ext uri="{FF2B5EF4-FFF2-40B4-BE49-F238E27FC236}">
                <a16:creationId xmlns:a16="http://schemas.microsoft.com/office/drawing/2014/main" id="{6C1F557E-5240-4FBE-88BD-D35E6B808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5427" y="660573"/>
            <a:ext cx="6829749" cy="5692520"/>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 name="Title 1">
            <a:extLst>
              <a:ext uri="{FF2B5EF4-FFF2-40B4-BE49-F238E27FC236}">
                <a16:creationId xmlns:a16="http://schemas.microsoft.com/office/drawing/2014/main" id="{100E6640-6535-D046-A99F-0BD164C077EA}"/>
              </a:ext>
            </a:extLst>
          </p:cNvPr>
          <p:cNvSpPr txBox="1">
            <a:spLocks/>
          </p:cNvSpPr>
          <p:nvPr/>
        </p:nvSpPr>
        <p:spPr>
          <a:xfrm>
            <a:off x="5923128" y="1378424"/>
            <a:ext cx="3859695" cy="11805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dirty="0">
                <a:solidFill>
                  <a:schemeClr val="bg1"/>
                </a:solidFill>
                <a:latin typeface="+mn-lt"/>
              </a:rPr>
              <a:t>Further works</a:t>
            </a:r>
          </a:p>
        </p:txBody>
      </p:sp>
      <p:sp>
        <p:nvSpPr>
          <p:cNvPr id="3" name="TextBox 2">
            <a:extLst>
              <a:ext uri="{FF2B5EF4-FFF2-40B4-BE49-F238E27FC236}">
                <a16:creationId xmlns:a16="http://schemas.microsoft.com/office/drawing/2014/main" id="{06971379-5232-BC49-9AAB-8D350FAB7D22}"/>
              </a:ext>
            </a:extLst>
          </p:cNvPr>
          <p:cNvSpPr txBox="1"/>
          <p:nvPr/>
        </p:nvSpPr>
        <p:spPr>
          <a:xfrm>
            <a:off x="5923128" y="2628015"/>
            <a:ext cx="3859695" cy="194398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400">
                <a:solidFill>
                  <a:schemeClr val="bg1"/>
                </a:solidFill>
              </a:rPr>
              <a:t>To improve the AUC and F1 score.</a:t>
            </a:r>
          </a:p>
          <a:p>
            <a:pPr indent="-228600">
              <a:lnSpc>
                <a:spcPct val="90000"/>
              </a:lnSpc>
              <a:spcAft>
                <a:spcPts val="600"/>
              </a:spcAft>
              <a:buFont typeface="Arial" panose="020B0604020202020204" pitchFamily="34" charset="0"/>
              <a:buChar char="•"/>
            </a:pPr>
            <a:endParaRPr lang="en-US" sz="1400">
              <a:solidFill>
                <a:schemeClr val="bg1"/>
              </a:solidFill>
            </a:endParaRPr>
          </a:p>
          <a:p>
            <a:pPr marL="742950" lvl="1" indent="-228600">
              <a:lnSpc>
                <a:spcPct val="90000"/>
              </a:lnSpc>
              <a:spcAft>
                <a:spcPts val="600"/>
              </a:spcAft>
              <a:buFont typeface="Arial" panose="020B0604020202020204" pitchFamily="34" charset="0"/>
              <a:buChar char="•"/>
            </a:pPr>
            <a:r>
              <a:rPr lang="en-US" sz="1400">
                <a:solidFill>
                  <a:schemeClr val="bg1"/>
                </a:solidFill>
              </a:rPr>
              <a:t>More feature engineering</a:t>
            </a:r>
          </a:p>
          <a:p>
            <a:pPr marL="742950" lvl="1" indent="-228600">
              <a:lnSpc>
                <a:spcPct val="90000"/>
              </a:lnSpc>
              <a:spcAft>
                <a:spcPts val="600"/>
              </a:spcAft>
              <a:buFont typeface="Arial" panose="020B0604020202020204" pitchFamily="34" charset="0"/>
              <a:buChar char="•"/>
            </a:pPr>
            <a:endParaRPr lang="en-US" sz="1400">
              <a:solidFill>
                <a:schemeClr val="bg1"/>
              </a:solidFill>
            </a:endParaRPr>
          </a:p>
          <a:p>
            <a:pPr marL="742950" lvl="1" indent="-228600">
              <a:lnSpc>
                <a:spcPct val="90000"/>
              </a:lnSpc>
              <a:spcAft>
                <a:spcPts val="600"/>
              </a:spcAft>
              <a:buFont typeface="Arial" panose="020B0604020202020204" pitchFamily="34" charset="0"/>
              <a:buChar char="•"/>
            </a:pPr>
            <a:r>
              <a:rPr lang="en-US" sz="1400">
                <a:solidFill>
                  <a:schemeClr val="bg1"/>
                </a:solidFill>
              </a:rPr>
              <a:t>Deploy deep learning models  (e.g. ANN)</a:t>
            </a:r>
          </a:p>
          <a:p>
            <a:pPr marL="742950" lvl="1" indent="-228600">
              <a:lnSpc>
                <a:spcPct val="90000"/>
              </a:lnSpc>
              <a:spcAft>
                <a:spcPts val="600"/>
              </a:spcAft>
              <a:buFont typeface="Arial" panose="020B0604020202020204" pitchFamily="34" charset="0"/>
              <a:buChar char="•"/>
            </a:pPr>
            <a:r>
              <a:rPr lang="en-US" sz="1400">
                <a:solidFill>
                  <a:schemeClr val="bg1"/>
                </a:solidFill>
              </a:rPr>
              <a:t>Adopt packages such as Keras and Pytorch</a:t>
            </a:r>
          </a:p>
          <a:p>
            <a:pPr indent="-228600">
              <a:lnSpc>
                <a:spcPct val="90000"/>
              </a:lnSpc>
              <a:spcAft>
                <a:spcPts val="600"/>
              </a:spcAft>
              <a:buFont typeface="Arial" panose="020B0604020202020204" pitchFamily="34" charset="0"/>
              <a:buChar char="•"/>
            </a:pPr>
            <a:endParaRPr lang="en-US" sz="1400">
              <a:solidFill>
                <a:schemeClr val="bg1"/>
              </a:solidFill>
            </a:endParaRPr>
          </a:p>
        </p:txBody>
      </p:sp>
      <p:pic>
        <p:nvPicPr>
          <p:cNvPr id="9" name="Picture 8" descr="A picture containing building, table, window&#10;&#10;Description automatically generated">
            <a:extLst>
              <a:ext uri="{FF2B5EF4-FFF2-40B4-BE49-F238E27FC236}">
                <a16:creationId xmlns:a16="http://schemas.microsoft.com/office/drawing/2014/main" id="{7D14D6DA-54FF-694E-8DA3-C282C82798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44397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532881A0-BE23-6D40-8647-016C341D7715}"/>
              </a:ext>
            </a:extLst>
          </p:cNvPr>
          <p:cNvCxnSpPr>
            <a:cxnSpLocks/>
          </p:cNvCxnSpPr>
          <p:nvPr/>
        </p:nvCxnSpPr>
        <p:spPr>
          <a:xfrm>
            <a:off x="2361316" y="5593970"/>
            <a:ext cx="945336"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D8998D61-4938-AD40-B9AB-513997CC6B89}"/>
              </a:ext>
            </a:extLst>
          </p:cNvPr>
          <p:cNvSpPr/>
          <p:nvPr/>
        </p:nvSpPr>
        <p:spPr>
          <a:xfrm>
            <a:off x="2885070" y="5343132"/>
            <a:ext cx="2906129" cy="42132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C2CE5D53-340E-0E47-871E-691320ABA2E2}"/>
              </a:ext>
            </a:extLst>
          </p:cNvPr>
          <p:cNvSpPr/>
          <p:nvPr/>
        </p:nvSpPr>
        <p:spPr>
          <a:xfrm>
            <a:off x="2885071" y="3007680"/>
            <a:ext cx="2906129" cy="42132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C0FA6B-B4B9-2247-BB41-AE10883DC836}"/>
              </a:ext>
            </a:extLst>
          </p:cNvPr>
          <p:cNvSpPr txBox="1">
            <a:spLocks/>
          </p:cNvSpPr>
          <p:nvPr/>
        </p:nvSpPr>
        <p:spPr>
          <a:xfrm>
            <a:off x="640494" y="410095"/>
            <a:ext cx="2612371" cy="7141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65000"/>
                    <a:lumOff val="35000"/>
                  </a:schemeClr>
                </a:solidFill>
                <a:latin typeface="+mn-lt"/>
              </a:rPr>
              <a:t>Contact</a:t>
            </a:r>
          </a:p>
        </p:txBody>
      </p:sp>
      <p:pic>
        <p:nvPicPr>
          <p:cNvPr id="3" name="Picture 2" descr="A person wearing a suit and tie&#10;&#10;Description automatically generated">
            <a:extLst>
              <a:ext uri="{FF2B5EF4-FFF2-40B4-BE49-F238E27FC236}">
                <a16:creationId xmlns:a16="http://schemas.microsoft.com/office/drawing/2014/main" id="{BAD9EC58-1B36-4F4F-A41C-576FD5E4A444}"/>
              </a:ext>
            </a:extLst>
          </p:cNvPr>
          <p:cNvPicPr>
            <a:picLocks noChangeAspect="1"/>
          </p:cNvPicPr>
          <p:nvPr/>
        </p:nvPicPr>
        <p:blipFill>
          <a:blip r:embed="rId3"/>
          <a:stretch>
            <a:fillRect/>
          </a:stretch>
        </p:blipFill>
        <p:spPr>
          <a:xfrm>
            <a:off x="7625633" y="0"/>
            <a:ext cx="4582409" cy="686021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8D237F69-99FA-874A-B25C-DAFDE757281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30934" y="1757554"/>
            <a:ext cx="833718" cy="833718"/>
          </a:xfrm>
          <a:prstGeom prst="rect">
            <a:avLst/>
          </a:prstGeom>
        </p:spPr>
      </p:pic>
      <p:pic>
        <p:nvPicPr>
          <p:cNvPr id="14" name="Picture 13" descr="Shape&#10;&#10;Description automatically generated">
            <a:extLst>
              <a:ext uri="{FF2B5EF4-FFF2-40B4-BE49-F238E27FC236}">
                <a16:creationId xmlns:a16="http://schemas.microsoft.com/office/drawing/2014/main" id="{84DB7060-EFAD-D641-A7AA-D45B0792A1F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60629" y="3959944"/>
            <a:ext cx="833718" cy="833719"/>
          </a:xfrm>
          <a:prstGeom prst="rect">
            <a:avLst/>
          </a:prstGeom>
        </p:spPr>
      </p:pic>
      <p:pic>
        <p:nvPicPr>
          <p:cNvPr id="10" name="Picture 9" descr="A picture containing building, table, window&#10;&#10;Description automatically generated">
            <a:extLst>
              <a:ext uri="{FF2B5EF4-FFF2-40B4-BE49-F238E27FC236}">
                <a16:creationId xmlns:a16="http://schemas.microsoft.com/office/drawing/2014/main" id="{4D77CCD8-A689-E847-B0A1-66BBAF749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pic>
        <p:nvPicPr>
          <p:cNvPr id="7" name="Picture 6" descr="Logo&#10;&#10;Description automatically generated">
            <a:extLst>
              <a:ext uri="{FF2B5EF4-FFF2-40B4-BE49-F238E27FC236}">
                <a16:creationId xmlns:a16="http://schemas.microsoft.com/office/drawing/2014/main" id="{0222364C-78B1-1B44-9AF7-9A40BC5692C9}"/>
              </a:ext>
            </a:extLst>
          </p:cNvPr>
          <p:cNvPicPr>
            <a:picLocks noChangeAspect="1"/>
          </p:cNvPicPr>
          <p:nvPr/>
        </p:nvPicPr>
        <p:blipFill>
          <a:blip r:embed="rId9"/>
          <a:stretch>
            <a:fillRect/>
          </a:stretch>
        </p:blipFill>
        <p:spPr>
          <a:xfrm>
            <a:off x="1360629" y="2807705"/>
            <a:ext cx="833718" cy="833718"/>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A2B109DE-0D8C-4D41-A1C8-B114AD8646D5}"/>
              </a:ext>
            </a:extLst>
          </p:cNvPr>
          <p:cNvPicPr>
            <a:picLocks noChangeAspect="1"/>
          </p:cNvPicPr>
          <p:nvPr/>
        </p:nvPicPr>
        <p:blipFill>
          <a:blip r:embed="rId10"/>
          <a:stretch>
            <a:fillRect/>
          </a:stretch>
        </p:blipFill>
        <p:spPr>
          <a:xfrm>
            <a:off x="1360629" y="5112184"/>
            <a:ext cx="902074" cy="902074"/>
          </a:xfrm>
          <a:prstGeom prst="rect">
            <a:avLst/>
          </a:prstGeom>
        </p:spPr>
      </p:pic>
      <p:sp>
        <p:nvSpPr>
          <p:cNvPr id="15" name="Google Shape;878;p66">
            <a:extLst>
              <a:ext uri="{FF2B5EF4-FFF2-40B4-BE49-F238E27FC236}">
                <a16:creationId xmlns:a16="http://schemas.microsoft.com/office/drawing/2014/main" id="{DE0D866E-0FD7-0F40-94A0-579285845D7F}"/>
              </a:ext>
            </a:extLst>
          </p:cNvPr>
          <p:cNvSpPr txBox="1">
            <a:spLocks/>
          </p:cNvSpPr>
          <p:nvPr/>
        </p:nvSpPr>
        <p:spPr>
          <a:xfrm>
            <a:off x="3167579" y="5321830"/>
            <a:ext cx="2762694" cy="40246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SG" sz="2400" b="1" dirty="0"/>
              <a:t>Danielchang1985</a:t>
            </a:r>
          </a:p>
        </p:txBody>
      </p:sp>
      <p:cxnSp>
        <p:nvCxnSpPr>
          <p:cNvPr id="18" name="Straight Connector 17">
            <a:extLst>
              <a:ext uri="{FF2B5EF4-FFF2-40B4-BE49-F238E27FC236}">
                <a16:creationId xmlns:a16="http://schemas.microsoft.com/office/drawing/2014/main" id="{A9BAA169-E07F-EC4B-BF88-EE443DA6A2CA}"/>
              </a:ext>
            </a:extLst>
          </p:cNvPr>
          <p:cNvCxnSpPr>
            <a:cxnSpLocks/>
          </p:cNvCxnSpPr>
          <p:nvPr/>
        </p:nvCxnSpPr>
        <p:spPr>
          <a:xfrm>
            <a:off x="2262703" y="2169459"/>
            <a:ext cx="31913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E9A12D-B5D8-854B-AA7E-EA727F7F7E65}"/>
              </a:ext>
            </a:extLst>
          </p:cNvPr>
          <p:cNvCxnSpPr>
            <a:cxnSpLocks/>
          </p:cNvCxnSpPr>
          <p:nvPr/>
        </p:nvCxnSpPr>
        <p:spPr>
          <a:xfrm>
            <a:off x="2262703" y="4419600"/>
            <a:ext cx="319132"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2CB1A8-7F11-DF44-93FA-E19B151A8A1D}"/>
              </a:ext>
            </a:extLst>
          </p:cNvPr>
          <p:cNvCxnSpPr/>
          <p:nvPr/>
        </p:nvCxnSpPr>
        <p:spPr>
          <a:xfrm>
            <a:off x="2581835" y="2169459"/>
            <a:ext cx="0" cy="225014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9BF956-0F8D-D744-B2EA-21E4ECF66EE5}"/>
              </a:ext>
            </a:extLst>
          </p:cNvPr>
          <p:cNvCxnSpPr>
            <a:cxnSpLocks/>
          </p:cNvCxnSpPr>
          <p:nvPr/>
        </p:nvCxnSpPr>
        <p:spPr>
          <a:xfrm>
            <a:off x="2307529" y="3218323"/>
            <a:ext cx="94533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Google Shape;878;p66">
            <a:extLst>
              <a:ext uri="{FF2B5EF4-FFF2-40B4-BE49-F238E27FC236}">
                <a16:creationId xmlns:a16="http://schemas.microsoft.com/office/drawing/2014/main" id="{4D6682EF-F5F0-D94C-B9B6-E86FE6B35560}"/>
              </a:ext>
            </a:extLst>
          </p:cNvPr>
          <p:cNvSpPr txBox="1">
            <a:spLocks/>
          </p:cNvSpPr>
          <p:nvPr/>
        </p:nvSpPr>
        <p:spPr>
          <a:xfrm>
            <a:off x="2974716" y="2971822"/>
            <a:ext cx="2762694" cy="402462"/>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SG" sz="2400" b="1" dirty="0"/>
              <a:t>Danielchang231285</a:t>
            </a:r>
          </a:p>
        </p:txBody>
      </p:sp>
    </p:spTree>
    <p:extLst>
      <p:ext uri="{BB962C8B-B14F-4D97-AF65-F5344CB8AC3E}">
        <p14:creationId xmlns:p14="http://schemas.microsoft.com/office/powerpoint/2010/main" val="353455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Shape 35">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a:extLst>
              <a:ext uri="{FF2B5EF4-FFF2-40B4-BE49-F238E27FC236}">
                <a16:creationId xmlns:a16="http://schemas.microsoft.com/office/drawing/2014/main" id="{9EC7768C-203A-C04D-AC04-5DCBF306A90B}"/>
              </a:ext>
            </a:extLst>
          </p:cNvPr>
          <p:cNvPicPr>
            <a:picLocks noChangeAspect="1"/>
          </p:cNvPicPr>
          <p:nvPr/>
        </p:nvPicPr>
        <p:blipFill rotWithShape="1">
          <a:blip r:embed="rId3"/>
          <a:srcRect r="-2" b="1982"/>
          <a:stretch/>
        </p:blipFill>
        <p:spPr>
          <a:xfrm>
            <a:off x="937653" y="-70393"/>
            <a:ext cx="10416542" cy="7170421"/>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pic>
        <p:nvPicPr>
          <p:cNvPr id="17" name="Picture 16" descr="A picture containing building, table, window&#10;&#10;Description automatically generated">
            <a:extLst>
              <a:ext uri="{FF2B5EF4-FFF2-40B4-BE49-F238E27FC236}">
                <a16:creationId xmlns:a16="http://schemas.microsoft.com/office/drawing/2014/main" id="{274F458A-7345-9A43-AF42-6C80BA9B0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2804010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0CAB9123-E42C-5046-8A32-CD3B8476B138}"/>
              </a:ext>
            </a:extLst>
          </p:cNvPr>
          <p:cNvPicPr>
            <a:picLocks noChangeAspect="1"/>
          </p:cNvPicPr>
          <p:nvPr/>
        </p:nvPicPr>
        <p:blipFill rotWithShape="1">
          <a:blip r:embed="rId3"/>
          <a:srcRect l="810" t="11096" r="2918" b="10495"/>
          <a:stretch/>
        </p:blipFill>
        <p:spPr>
          <a:xfrm>
            <a:off x="353392" y="2556500"/>
            <a:ext cx="5742608" cy="1321271"/>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BD34B90-3F0E-F641-9344-DCA5248EE42D}"/>
              </a:ext>
            </a:extLst>
          </p:cNvPr>
          <p:cNvPicPr>
            <a:picLocks noChangeAspect="1"/>
          </p:cNvPicPr>
          <p:nvPr/>
        </p:nvPicPr>
        <p:blipFill>
          <a:blip r:embed="rId4"/>
          <a:stretch>
            <a:fillRect/>
          </a:stretch>
        </p:blipFill>
        <p:spPr>
          <a:xfrm>
            <a:off x="293733" y="811623"/>
            <a:ext cx="5012554" cy="1453640"/>
          </a:xfrm>
          <a:prstGeom prst="rect">
            <a:avLst/>
          </a:prstGeom>
        </p:spPr>
      </p:pic>
      <p:pic>
        <p:nvPicPr>
          <p:cNvPr id="13" name="Picture 12" descr="Graphical user interface, text, application, Word, email&#10;&#10;Description automatically generated">
            <a:extLst>
              <a:ext uri="{FF2B5EF4-FFF2-40B4-BE49-F238E27FC236}">
                <a16:creationId xmlns:a16="http://schemas.microsoft.com/office/drawing/2014/main" id="{38312744-8026-0947-A10D-44FC485C1FBB}"/>
              </a:ext>
            </a:extLst>
          </p:cNvPr>
          <p:cNvPicPr>
            <a:picLocks noChangeAspect="1"/>
          </p:cNvPicPr>
          <p:nvPr/>
        </p:nvPicPr>
        <p:blipFill>
          <a:blip r:embed="rId5"/>
          <a:stretch>
            <a:fillRect/>
          </a:stretch>
        </p:blipFill>
        <p:spPr>
          <a:xfrm>
            <a:off x="293733" y="4538344"/>
            <a:ext cx="5191313" cy="1609305"/>
          </a:xfrm>
          <a:prstGeom prst="rect">
            <a:avLst/>
          </a:prstGeom>
        </p:spPr>
      </p:pic>
      <p:sp>
        <p:nvSpPr>
          <p:cNvPr id="16" name="Freeform: Shape 19">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5427" y="660573"/>
            <a:ext cx="6829749" cy="5692520"/>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AE7CDCF-3195-264E-B0B8-62CB8003F7FD}"/>
              </a:ext>
            </a:extLst>
          </p:cNvPr>
          <p:cNvSpPr>
            <a:spLocks noGrp="1"/>
          </p:cNvSpPr>
          <p:nvPr>
            <p:ph type="title"/>
          </p:nvPr>
        </p:nvSpPr>
        <p:spPr>
          <a:xfrm>
            <a:off x="5929952" y="1787858"/>
            <a:ext cx="3745638" cy="1753736"/>
          </a:xfrm>
        </p:spPr>
        <p:txBody>
          <a:bodyPr vert="horz" lIns="91440" tIns="45720" rIns="91440" bIns="45720" rtlCol="0" anchor="b">
            <a:normAutofit/>
          </a:bodyPr>
          <a:lstStyle/>
          <a:p>
            <a:r>
              <a:rPr lang="en-US" sz="3700" b="1" dirty="0">
                <a:solidFill>
                  <a:srgbClr val="FF0000"/>
                </a:solidFill>
                <a:latin typeface="+mn-lt"/>
              </a:rPr>
              <a:t>Ransomware</a:t>
            </a:r>
            <a:r>
              <a:rPr lang="en-US" sz="3700" b="1" dirty="0">
                <a:solidFill>
                  <a:schemeClr val="bg1"/>
                </a:solidFill>
                <a:latin typeface="+mn-lt"/>
              </a:rPr>
              <a:t> caused £45M loss</a:t>
            </a:r>
          </a:p>
        </p:txBody>
      </p:sp>
      <p:pic>
        <p:nvPicPr>
          <p:cNvPr id="8" name="Picture 7" descr="A picture containing building, table, window&#10;&#10;Description automatically generated">
            <a:extLst>
              <a:ext uri="{FF2B5EF4-FFF2-40B4-BE49-F238E27FC236}">
                <a16:creationId xmlns:a16="http://schemas.microsoft.com/office/drawing/2014/main" id="{0DCE24F7-CEB0-0949-88DB-2248F2BDB1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404579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C2FE17-4EA4-8E49-B46C-457F082E3FD8}"/>
              </a:ext>
            </a:extLst>
          </p:cNvPr>
          <p:cNvSpPr>
            <a:spLocks noGrp="1"/>
          </p:cNvSpPr>
          <p:nvPr>
            <p:ph type="title"/>
          </p:nvPr>
        </p:nvSpPr>
        <p:spPr>
          <a:xfrm>
            <a:off x="767289" y="1296537"/>
            <a:ext cx="4220967" cy="1907840"/>
          </a:xfrm>
        </p:spPr>
        <p:txBody>
          <a:bodyPr vert="horz" lIns="91440" tIns="45720" rIns="91440" bIns="45720" rtlCol="0" anchor="b">
            <a:normAutofit/>
          </a:bodyPr>
          <a:lstStyle/>
          <a:p>
            <a:r>
              <a:rPr lang="en-US" sz="4800" dirty="0">
                <a:solidFill>
                  <a:schemeClr val="bg1"/>
                </a:solidFill>
                <a:latin typeface="+mn-lt"/>
              </a:rPr>
              <a:t>Dataset used for Prediction</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Logo&#10;&#10;Description automatically generated">
            <a:extLst>
              <a:ext uri="{FF2B5EF4-FFF2-40B4-BE49-F238E27FC236}">
                <a16:creationId xmlns:a16="http://schemas.microsoft.com/office/drawing/2014/main" id="{5F80DA3F-5374-294A-A0CC-295BEF325186}"/>
              </a:ext>
            </a:extLst>
          </p:cNvPr>
          <p:cNvPicPr>
            <a:picLocks noChangeAspect="1"/>
          </p:cNvPicPr>
          <p:nvPr/>
        </p:nvPicPr>
        <p:blipFill>
          <a:blip r:embed="rId3"/>
          <a:stretch>
            <a:fillRect/>
          </a:stretch>
        </p:blipFill>
        <p:spPr>
          <a:xfrm>
            <a:off x="6575222" y="1143518"/>
            <a:ext cx="4849488" cy="1873005"/>
          </a:xfrm>
          <a:prstGeom prst="rect">
            <a:avLst/>
          </a:prstGeom>
        </p:spPr>
      </p:pic>
      <p:sp>
        <p:nvSpPr>
          <p:cNvPr id="8" name="Subtitle 2">
            <a:extLst>
              <a:ext uri="{FF2B5EF4-FFF2-40B4-BE49-F238E27FC236}">
                <a16:creationId xmlns:a16="http://schemas.microsoft.com/office/drawing/2014/main" id="{5DDA677E-16D2-6343-92BF-D8E04D54CF33}"/>
              </a:ext>
            </a:extLst>
          </p:cNvPr>
          <p:cNvSpPr txBox="1">
            <a:spLocks/>
          </p:cNvSpPr>
          <p:nvPr/>
        </p:nvSpPr>
        <p:spPr>
          <a:xfrm>
            <a:off x="767290" y="3428999"/>
            <a:ext cx="4075054" cy="27412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Microsoft Malware Prediction Challenge</a:t>
            </a:r>
          </a:p>
          <a:p>
            <a:pPr marL="0"/>
            <a:endParaRPr lang="en-US" sz="2000">
              <a:solidFill>
                <a:schemeClr val="bg1"/>
              </a:solidFill>
            </a:endParaRPr>
          </a:p>
          <a:p>
            <a:r>
              <a:rPr lang="en-US" sz="2000">
                <a:solidFill>
                  <a:schemeClr val="bg1"/>
                </a:solidFill>
              </a:rPr>
              <a:t>9 Million rows of data</a:t>
            </a:r>
          </a:p>
          <a:p>
            <a:pPr marL="0"/>
            <a:endParaRPr lang="en-US" sz="2000">
              <a:solidFill>
                <a:schemeClr val="bg1"/>
              </a:solidFill>
            </a:endParaRPr>
          </a:p>
          <a:p>
            <a:r>
              <a:rPr lang="en-US" sz="2000">
                <a:solidFill>
                  <a:schemeClr val="bg1"/>
                </a:solidFill>
              </a:rPr>
              <a:t>83 features, before feature engineering</a:t>
            </a:r>
          </a:p>
          <a:p>
            <a:endParaRPr lang="en-US" sz="2000">
              <a:solidFill>
                <a:schemeClr val="bg1"/>
              </a:solidFill>
            </a:endParaRPr>
          </a:p>
        </p:txBody>
      </p:sp>
      <p:pic>
        <p:nvPicPr>
          <p:cNvPr id="5" name="Picture 4" descr="A close up of a sign&#10;&#10;Description automatically generated">
            <a:extLst>
              <a:ext uri="{FF2B5EF4-FFF2-40B4-BE49-F238E27FC236}">
                <a16:creationId xmlns:a16="http://schemas.microsoft.com/office/drawing/2014/main" id="{F2AF813C-F4DA-004A-AA81-C9AB6B6D095B}"/>
              </a:ext>
            </a:extLst>
          </p:cNvPr>
          <p:cNvPicPr>
            <a:picLocks noChangeAspect="1"/>
          </p:cNvPicPr>
          <p:nvPr/>
        </p:nvPicPr>
        <p:blipFill>
          <a:blip r:embed="rId4"/>
          <a:stretch>
            <a:fillRect/>
          </a:stretch>
        </p:blipFill>
        <p:spPr>
          <a:xfrm>
            <a:off x="6585046" y="3945432"/>
            <a:ext cx="4837061" cy="1584137"/>
          </a:xfrm>
          <a:prstGeom prst="rect">
            <a:avLst/>
          </a:prstGeom>
        </p:spPr>
      </p:pic>
      <p:pic>
        <p:nvPicPr>
          <p:cNvPr id="11" name="Picture 10" descr="A picture containing building, table, window&#10;&#10;Description automatically generated">
            <a:extLst>
              <a:ext uri="{FF2B5EF4-FFF2-40B4-BE49-F238E27FC236}">
                <a16:creationId xmlns:a16="http://schemas.microsoft.com/office/drawing/2014/main" id="{9966B910-335B-784A-BF0A-ED8CAA2AF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336336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B304D220-2DB7-2344-AC95-268C367A5799}"/>
              </a:ext>
            </a:extLst>
          </p:cNvPr>
          <p:cNvPicPr>
            <a:picLocks noChangeAspect="1"/>
          </p:cNvPicPr>
          <p:nvPr/>
        </p:nvPicPr>
        <p:blipFill>
          <a:blip r:embed="rId3"/>
          <a:stretch>
            <a:fillRect/>
          </a:stretch>
        </p:blipFill>
        <p:spPr>
          <a:xfrm>
            <a:off x="9204640" y="3648392"/>
            <a:ext cx="2534892" cy="463556"/>
          </a:xfrm>
          <a:prstGeom prst="rect">
            <a:avLst/>
          </a:prstGeom>
        </p:spPr>
      </p:pic>
      <p:pic>
        <p:nvPicPr>
          <p:cNvPr id="5" name="Picture 4" descr="Logo&#10;&#10;Description automatically generated">
            <a:extLst>
              <a:ext uri="{FF2B5EF4-FFF2-40B4-BE49-F238E27FC236}">
                <a16:creationId xmlns:a16="http://schemas.microsoft.com/office/drawing/2014/main" id="{47CE52B7-EADE-4944-BB9F-A1420716EEEC}"/>
              </a:ext>
            </a:extLst>
          </p:cNvPr>
          <p:cNvPicPr>
            <a:picLocks noChangeAspect="1"/>
          </p:cNvPicPr>
          <p:nvPr/>
        </p:nvPicPr>
        <p:blipFill>
          <a:blip r:embed="rId4"/>
          <a:stretch>
            <a:fillRect/>
          </a:stretch>
        </p:blipFill>
        <p:spPr>
          <a:xfrm>
            <a:off x="613517" y="2300138"/>
            <a:ext cx="2951608" cy="1328224"/>
          </a:xfrm>
          <a:prstGeom prst="rect">
            <a:avLst/>
          </a:prstGeom>
        </p:spPr>
      </p:pic>
      <p:pic>
        <p:nvPicPr>
          <p:cNvPr id="6" name="Picture 5" descr="Logo, company name&#10;&#10;Description automatically generated">
            <a:extLst>
              <a:ext uri="{FF2B5EF4-FFF2-40B4-BE49-F238E27FC236}">
                <a16:creationId xmlns:a16="http://schemas.microsoft.com/office/drawing/2014/main" id="{815FC013-2D13-2044-9691-15193C7D9AD2}"/>
              </a:ext>
            </a:extLst>
          </p:cNvPr>
          <p:cNvPicPr>
            <a:picLocks noChangeAspect="1"/>
          </p:cNvPicPr>
          <p:nvPr/>
        </p:nvPicPr>
        <p:blipFill>
          <a:blip r:embed="rId5"/>
          <a:stretch>
            <a:fillRect/>
          </a:stretch>
        </p:blipFill>
        <p:spPr>
          <a:xfrm>
            <a:off x="725118" y="3880170"/>
            <a:ext cx="2664368" cy="1074628"/>
          </a:xfrm>
          <a:prstGeom prst="rect">
            <a:avLst/>
          </a:prstGeom>
        </p:spPr>
      </p:pic>
      <p:pic>
        <p:nvPicPr>
          <p:cNvPr id="7" name="Picture 6" descr="A close up of a sign&#10;&#10;Description automatically generated">
            <a:extLst>
              <a:ext uri="{FF2B5EF4-FFF2-40B4-BE49-F238E27FC236}">
                <a16:creationId xmlns:a16="http://schemas.microsoft.com/office/drawing/2014/main" id="{902F0EF8-9BD9-9E44-8569-E9C723D7387D}"/>
              </a:ext>
            </a:extLst>
          </p:cNvPr>
          <p:cNvPicPr>
            <a:picLocks noChangeAspect="1"/>
          </p:cNvPicPr>
          <p:nvPr/>
        </p:nvPicPr>
        <p:blipFill>
          <a:blip r:embed="rId6"/>
          <a:stretch>
            <a:fillRect/>
          </a:stretch>
        </p:blipFill>
        <p:spPr>
          <a:xfrm>
            <a:off x="9022068" y="2155030"/>
            <a:ext cx="2556415" cy="852139"/>
          </a:xfrm>
          <a:prstGeom prst="rect">
            <a:avLst/>
          </a:prstGeom>
        </p:spPr>
      </p:pic>
      <p:pic>
        <p:nvPicPr>
          <p:cNvPr id="8" name="Picture 7" descr="A picture containing circle&#10;&#10;Description automatically generated">
            <a:extLst>
              <a:ext uri="{FF2B5EF4-FFF2-40B4-BE49-F238E27FC236}">
                <a16:creationId xmlns:a16="http://schemas.microsoft.com/office/drawing/2014/main" id="{B087F311-E7A4-E34C-811E-5A1883BC9031}"/>
              </a:ext>
            </a:extLst>
          </p:cNvPr>
          <p:cNvPicPr>
            <a:picLocks noChangeAspect="1"/>
          </p:cNvPicPr>
          <p:nvPr/>
        </p:nvPicPr>
        <p:blipFill>
          <a:blip r:embed="rId7"/>
          <a:stretch>
            <a:fillRect/>
          </a:stretch>
        </p:blipFill>
        <p:spPr>
          <a:xfrm>
            <a:off x="4933001" y="2247092"/>
            <a:ext cx="2664368" cy="1434317"/>
          </a:xfrm>
          <a:prstGeom prst="rect">
            <a:avLst/>
          </a:prstGeom>
        </p:spPr>
      </p:pic>
      <p:pic>
        <p:nvPicPr>
          <p:cNvPr id="10" name="Graphic 9">
            <a:extLst>
              <a:ext uri="{FF2B5EF4-FFF2-40B4-BE49-F238E27FC236}">
                <a16:creationId xmlns:a16="http://schemas.microsoft.com/office/drawing/2014/main" id="{CC696915-25A1-A440-9218-BBF36B18E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58464" y="4639247"/>
            <a:ext cx="2556415" cy="733468"/>
          </a:xfrm>
          <a:prstGeom prst="rect">
            <a:avLst/>
          </a:prstGeom>
        </p:spPr>
      </p:pic>
      <p:sp>
        <p:nvSpPr>
          <p:cNvPr id="13" name="Google Shape;343;p47">
            <a:extLst>
              <a:ext uri="{FF2B5EF4-FFF2-40B4-BE49-F238E27FC236}">
                <a16:creationId xmlns:a16="http://schemas.microsoft.com/office/drawing/2014/main" id="{D47FC8AD-B26E-794E-861E-040D1B121FC5}"/>
              </a:ext>
            </a:extLst>
          </p:cNvPr>
          <p:cNvSpPr txBox="1">
            <a:spLocks/>
          </p:cNvSpPr>
          <p:nvPr/>
        </p:nvSpPr>
        <p:spPr>
          <a:xfrm>
            <a:off x="5403979" y="500623"/>
            <a:ext cx="1779232" cy="51751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n-SG" sz="3200" dirty="0">
                <a:solidFill>
                  <a:schemeClr val="bg1"/>
                </a:solidFill>
              </a:rPr>
              <a:t>Modelling</a:t>
            </a:r>
          </a:p>
        </p:txBody>
      </p:sp>
      <p:sp>
        <p:nvSpPr>
          <p:cNvPr id="15" name="Google Shape;343;p47">
            <a:extLst>
              <a:ext uri="{FF2B5EF4-FFF2-40B4-BE49-F238E27FC236}">
                <a16:creationId xmlns:a16="http://schemas.microsoft.com/office/drawing/2014/main" id="{6C5147F4-BAAA-7246-BF81-8B53B77AEF21}"/>
              </a:ext>
            </a:extLst>
          </p:cNvPr>
          <p:cNvSpPr txBox="1">
            <a:spLocks/>
          </p:cNvSpPr>
          <p:nvPr/>
        </p:nvSpPr>
        <p:spPr>
          <a:xfrm>
            <a:off x="492899" y="495148"/>
            <a:ext cx="4169144" cy="51751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Squada One"/>
              <a:buNone/>
              <a:defRPr sz="3600" b="0" i="0" u="none" strike="noStrike" cap="none">
                <a:solidFill>
                  <a:srgbClr val="FFFFFF"/>
                </a:solidFill>
                <a:latin typeface="Squada One"/>
                <a:ea typeface="Squada One"/>
                <a:cs typeface="Squada One"/>
                <a:sym typeface="Squada One"/>
              </a:defRPr>
            </a:lvl1pPr>
            <a:lvl2pPr marR="0" lvl="1"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2pPr>
            <a:lvl3pPr marR="0" lvl="2"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3pPr>
            <a:lvl4pPr marR="0" lvl="3"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4pPr>
            <a:lvl5pPr marR="0" lvl="4"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5pPr>
            <a:lvl6pPr marR="0" lvl="5"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6pPr>
            <a:lvl7pPr marR="0" lvl="6"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7pPr>
            <a:lvl8pPr marR="0" lvl="7"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8pPr>
            <a:lvl9pPr marR="0" lvl="8" algn="r" rtl="0">
              <a:lnSpc>
                <a:spcPct val="100000"/>
              </a:lnSpc>
              <a:spcBef>
                <a:spcPts val="0"/>
              </a:spcBef>
              <a:spcAft>
                <a:spcPts val="0"/>
              </a:spcAft>
              <a:buClr>
                <a:srgbClr val="FFFFFF"/>
              </a:buClr>
              <a:buSzPts val="2400"/>
              <a:buFont typeface="Righteous"/>
              <a:buNone/>
              <a:defRPr sz="2400" b="0" i="0" u="none" strike="noStrike" cap="none">
                <a:solidFill>
                  <a:srgbClr val="FFFFFF"/>
                </a:solidFill>
                <a:latin typeface="Righteous"/>
                <a:ea typeface="Righteous"/>
                <a:cs typeface="Righteous"/>
                <a:sym typeface="Righteous"/>
              </a:defRPr>
            </a:lvl9pPr>
          </a:lstStyle>
          <a:p>
            <a:r>
              <a:rPr lang="en-SG" sz="3200" dirty="0">
                <a:solidFill>
                  <a:schemeClr val="bg1"/>
                </a:solidFill>
              </a:rPr>
              <a:t>Exploratory Data Analysis</a:t>
            </a:r>
          </a:p>
        </p:txBody>
      </p:sp>
      <p:pic>
        <p:nvPicPr>
          <p:cNvPr id="16" name="Picture 15" descr="Logo&#10;&#10;Description automatically generated">
            <a:extLst>
              <a:ext uri="{FF2B5EF4-FFF2-40B4-BE49-F238E27FC236}">
                <a16:creationId xmlns:a16="http://schemas.microsoft.com/office/drawing/2014/main" id="{BA06E4F6-767B-EE40-BD7B-D510A4010273}"/>
              </a:ext>
            </a:extLst>
          </p:cNvPr>
          <p:cNvPicPr>
            <a:picLocks noChangeAspect="1"/>
          </p:cNvPicPr>
          <p:nvPr/>
        </p:nvPicPr>
        <p:blipFill>
          <a:blip r:embed="rId10"/>
          <a:stretch>
            <a:fillRect/>
          </a:stretch>
        </p:blipFill>
        <p:spPr>
          <a:xfrm>
            <a:off x="4923008" y="4070052"/>
            <a:ext cx="2801134" cy="1396005"/>
          </a:xfrm>
          <a:prstGeom prst="rect">
            <a:avLst/>
          </a:prstGeom>
        </p:spPr>
      </p:pic>
      <p:sp>
        <p:nvSpPr>
          <p:cNvPr id="17" name="Title 1">
            <a:extLst>
              <a:ext uri="{FF2B5EF4-FFF2-40B4-BE49-F238E27FC236}">
                <a16:creationId xmlns:a16="http://schemas.microsoft.com/office/drawing/2014/main" id="{3596C1F1-3F02-9443-A784-5BF9D1F01562}"/>
              </a:ext>
            </a:extLst>
          </p:cNvPr>
          <p:cNvSpPr txBox="1">
            <a:spLocks/>
          </p:cNvSpPr>
          <p:nvPr/>
        </p:nvSpPr>
        <p:spPr>
          <a:xfrm>
            <a:off x="838200" y="365126"/>
            <a:ext cx="10515600" cy="8233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65000"/>
                    <a:lumOff val="35000"/>
                  </a:schemeClr>
                </a:solidFill>
                <a:latin typeface="+mn-lt"/>
              </a:rPr>
              <a:t>Tools Deployed</a:t>
            </a:r>
          </a:p>
        </p:txBody>
      </p:sp>
      <p:cxnSp>
        <p:nvCxnSpPr>
          <p:cNvPr id="19" name="Straight Connector 18">
            <a:extLst>
              <a:ext uri="{FF2B5EF4-FFF2-40B4-BE49-F238E27FC236}">
                <a16:creationId xmlns:a16="http://schemas.microsoft.com/office/drawing/2014/main" id="{19B013DE-7AE4-DE4C-8265-17AEFC599DCF}"/>
              </a:ext>
            </a:extLst>
          </p:cNvPr>
          <p:cNvCxnSpPr/>
          <p:nvPr/>
        </p:nvCxnSpPr>
        <p:spPr>
          <a:xfrm>
            <a:off x="4047344" y="1840395"/>
            <a:ext cx="0" cy="368202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2AD142E-C3FE-A244-A1AD-7534C9B8E874}"/>
              </a:ext>
            </a:extLst>
          </p:cNvPr>
          <p:cNvCxnSpPr/>
          <p:nvPr/>
        </p:nvCxnSpPr>
        <p:spPr>
          <a:xfrm>
            <a:off x="8382000" y="1897000"/>
            <a:ext cx="0" cy="368202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D879C5-2FF0-3C4A-8123-64E15225612C}"/>
              </a:ext>
            </a:extLst>
          </p:cNvPr>
          <p:cNvSpPr txBox="1"/>
          <p:nvPr/>
        </p:nvSpPr>
        <p:spPr>
          <a:xfrm>
            <a:off x="992314" y="1456610"/>
            <a:ext cx="2129976" cy="400110"/>
          </a:xfrm>
          <a:prstGeom prst="rect">
            <a:avLst/>
          </a:prstGeom>
          <a:noFill/>
        </p:spPr>
        <p:txBody>
          <a:bodyPr wrap="square" rtlCol="0">
            <a:spAutoFit/>
          </a:bodyPr>
          <a:lstStyle/>
          <a:p>
            <a:r>
              <a:rPr lang="en-US" sz="2000" b="1" dirty="0"/>
              <a:t>Data Processing</a:t>
            </a:r>
          </a:p>
        </p:txBody>
      </p:sp>
      <p:sp>
        <p:nvSpPr>
          <p:cNvPr id="22" name="TextBox 21">
            <a:extLst>
              <a:ext uri="{FF2B5EF4-FFF2-40B4-BE49-F238E27FC236}">
                <a16:creationId xmlns:a16="http://schemas.microsoft.com/office/drawing/2014/main" id="{F94099D9-1137-6041-84A9-6D60445A755D}"/>
              </a:ext>
            </a:extLst>
          </p:cNvPr>
          <p:cNvSpPr txBox="1"/>
          <p:nvPr/>
        </p:nvSpPr>
        <p:spPr>
          <a:xfrm>
            <a:off x="5635903" y="1440285"/>
            <a:ext cx="1375344" cy="400110"/>
          </a:xfrm>
          <a:prstGeom prst="rect">
            <a:avLst/>
          </a:prstGeom>
          <a:noFill/>
        </p:spPr>
        <p:txBody>
          <a:bodyPr wrap="square" rtlCol="0">
            <a:spAutoFit/>
          </a:bodyPr>
          <a:lstStyle/>
          <a:p>
            <a:r>
              <a:rPr lang="en-US" sz="2000" b="1" dirty="0"/>
              <a:t>Modelling</a:t>
            </a:r>
          </a:p>
        </p:txBody>
      </p:sp>
      <p:sp>
        <p:nvSpPr>
          <p:cNvPr id="23" name="TextBox 22">
            <a:extLst>
              <a:ext uri="{FF2B5EF4-FFF2-40B4-BE49-F238E27FC236}">
                <a16:creationId xmlns:a16="http://schemas.microsoft.com/office/drawing/2014/main" id="{C5AA1DE8-0CA8-8149-A717-E56CA6B66711}"/>
              </a:ext>
            </a:extLst>
          </p:cNvPr>
          <p:cNvSpPr txBox="1"/>
          <p:nvPr/>
        </p:nvSpPr>
        <p:spPr>
          <a:xfrm>
            <a:off x="9564510" y="1442948"/>
            <a:ext cx="1744321" cy="400110"/>
          </a:xfrm>
          <a:prstGeom prst="rect">
            <a:avLst/>
          </a:prstGeom>
          <a:noFill/>
        </p:spPr>
        <p:txBody>
          <a:bodyPr wrap="square" rtlCol="0">
            <a:spAutoFit/>
          </a:bodyPr>
          <a:lstStyle/>
          <a:p>
            <a:r>
              <a:rPr lang="en-US" sz="2000" b="1" dirty="0"/>
              <a:t>Visualization</a:t>
            </a:r>
          </a:p>
        </p:txBody>
      </p:sp>
      <p:pic>
        <p:nvPicPr>
          <p:cNvPr id="18" name="Picture 17" descr="A picture containing building, table, window&#10;&#10;Description automatically generated">
            <a:extLst>
              <a:ext uri="{FF2B5EF4-FFF2-40B4-BE49-F238E27FC236}">
                <a16:creationId xmlns:a16="http://schemas.microsoft.com/office/drawing/2014/main" id="{FA1CF94B-FDAE-A144-BC59-3674DA6618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37128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009AB71C-F7F6-BD48-B472-F7039DF7EF94}"/>
              </a:ext>
            </a:extLst>
          </p:cNvPr>
          <p:cNvSpPr txBox="1">
            <a:spLocks/>
          </p:cNvSpPr>
          <p:nvPr/>
        </p:nvSpPr>
        <p:spPr>
          <a:xfrm>
            <a:off x="7290217" y="2766738"/>
            <a:ext cx="4676930" cy="312653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400" dirty="0"/>
              <a:t>Features with more than 70% of missing values are being removed.</a:t>
            </a:r>
          </a:p>
          <a:p>
            <a:endParaRPr lang="en-SG" sz="2400" dirty="0"/>
          </a:p>
          <a:p>
            <a:endParaRPr lang="en-SG" sz="2400" dirty="0"/>
          </a:p>
          <a:p>
            <a:pPr marL="0" indent="0">
              <a:buNone/>
            </a:pPr>
            <a:endParaRPr lang="en-SG" sz="2400" dirty="0"/>
          </a:p>
          <a:p>
            <a:pPr marL="0" indent="0">
              <a:buNone/>
            </a:pPr>
            <a:endParaRPr lang="en-SG" sz="2400" dirty="0"/>
          </a:p>
          <a:p>
            <a:r>
              <a:rPr lang="en-SG" sz="2400" dirty="0"/>
              <a:t>Features with more than 98% in one category are also being removed.</a:t>
            </a:r>
          </a:p>
          <a:p>
            <a:pPr marL="0" indent="0">
              <a:buNone/>
            </a:pPr>
            <a:endParaRPr lang="en-SG" sz="2400" dirty="0"/>
          </a:p>
        </p:txBody>
      </p:sp>
      <p:sp>
        <p:nvSpPr>
          <p:cNvPr id="5" name="Title 1">
            <a:extLst>
              <a:ext uri="{FF2B5EF4-FFF2-40B4-BE49-F238E27FC236}">
                <a16:creationId xmlns:a16="http://schemas.microsoft.com/office/drawing/2014/main" id="{542AB041-48DF-AD43-8584-A0EA3008F01B}"/>
              </a:ext>
            </a:extLst>
          </p:cNvPr>
          <p:cNvSpPr txBox="1">
            <a:spLocks/>
          </p:cNvSpPr>
          <p:nvPr/>
        </p:nvSpPr>
        <p:spPr>
          <a:xfrm>
            <a:off x="509667" y="589978"/>
            <a:ext cx="10515600" cy="12008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65000"/>
                    <a:lumOff val="35000"/>
                  </a:schemeClr>
                </a:solidFill>
                <a:latin typeface="+mn-lt"/>
              </a:rPr>
              <a:t>Data Cleaning</a:t>
            </a:r>
          </a:p>
        </p:txBody>
      </p:sp>
      <p:pic>
        <p:nvPicPr>
          <p:cNvPr id="10" name="Picture 9" descr="A picture containing building, table, window&#10;&#10;Description automatically generated">
            <a:extLst>
              <a:ext uri="{FF2B5EF4-FFF2-40B4-BE49-F238E27FC236}">
                <a16:creationId xmlns:a16="http://schemas.microsoft.com/office/drawing/2014/main" id="{985A32AF-67A2-0540-8111-DC3AE2C4B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graphicFrame>
        <p:nvGraphicFramePr>
          <p:cNvPr id="6" name="Table 5">
            <a:extLst>
              <a:ext uri="{FF2B5EF4-FFF2-40B4-BE49-F238E27FC236}">
                <a16:creationId xmlns:a16="http://schemas.microsoft.com/office/drawing/2014/main" id="{2CDE2D85-1700-5542-9031-67CDBE00054A}"/>
              </a:ext>
            </a:extLst>
          </p:cNvPr>
          <p:cNvGraphicFramePr>
            <a:graphicFrameLocks noGrp="1"/>
          </p:cNvGraphicFramePr>
          <p:nvPr>
            <p:extLst>
              <p:ext uri="{D42A27DB-BD31-4B8C-83A1-F6EECF244321}">
                <p14:modId xmlns:p14="http://schemas.microsoft.com/office/powerpoint/2010/main" val="2675281875"/>
              </p:ext>
            </p:extLst>
          </p:nvPr>
        </p:nvGraphicFramePr>
        <p:xfrm>
          <a:off x="224853" y="4280673"/>
          <a:ext cx="6655633" cy="1987349"/>
        </p:xfrm>
        <a:graphic>
          <a:graphicData uri="http://schemas.openxmlformats.org/drawingml/2006/table">
            <a:tbl>
              <a:tblPr/>
              <a:tblGrid>
                <a:gridCol w="2914045">
                  <a:extLst>
                    <a:ext uri="{9D8B030D-6E8A-4147-A177-3AD203B41FA5}">
                      <a16:colId xmlns:a16="http://schemas.microsoft.com/office/drawing/2014/main" val="1856002179"/>
                    </a:ext>
                  </a:extLst>
                </a:gridCol>
                <a:gridCol w="1020726">
                  <a:extLst>
                    <a:ext uri="{9D8B030D-6E8A-4147-A177-3AD203B41FA5}">
                      <a16:colId xmlns:a16="http://schemas.microsoft.com/office/drawing/2014/main" val="3645802483"/>
                    </a:ext>
                  </a:extLst>
                </a:gridCol>
                <a:gridCol w="806823">
                  <a:extLst>
                    <a:ext uri="{9D8B030D-6E8A-4147-A177-3AD203B41FA5}">
                      <a16:colId xmlns:a16="http://schemas.microsoft.com/office/drawing/2014/main" val="860034688"/>
                    </a:ext>
                  </a:extLst>
                </a:gridCol>
                <a:gridCol w="1914039">
                  <a:extLst>
                    <a:ext uri="{9D8B030D-6E8A-4147-A177-3AD203B41FA5}">
                      <a16:colId xmlns:a16="http://schemas.microsoft.com/office/drawing/2014/main" val="268319358"/>
                    </a:ext>
                  </a:extLst>
                </a:gridCol>
              </a:tblGrid>
              <a:tr h="406129">
                <a:tc>
                  <a:txBody>
                    <a:bodyPr/>
                    <a:lstStyle/>
                    <a:p>
                      <a:pPr algn="r" fontAlgn="ctr"/>
                      <a:br>
                        <a:rPr lang="en-SG" sz="1400" b="1" dirty="0">
                          <a:effectLst/>
                        </a:rPr>
                      </a:br>
                      <a:r>
                        <a:rPr lang="en-SG" sz="1400" b="1" dirty="0">
                          <a:effectLst/>
                        </a:rPr>
                        <a:t>Feature</a:t>
                      </a:r>
                    </a:p>
                  </a:txBody>
                  <a:tcPr marL="53065" marR="53065" marT="26533" marB="26533" anchor="ctr">
                    <a:lnL>
                      <a:noFill/>
                    </a:lnL>
                    <a:lnR>
                      <a:noFill/>
                    </a:lnR>
                    <a:lnT>
                      <a:noFill/>
                    </a:lnT>
                    <a:lnB>
                      <a:noFill/>
                    </a:lnB>
                    <a:solidFill>
                      <a:srgbClr val="FFFFFF"/>
                    </a:solidFill>
                  </a:tcPr>
                </a:tc>
                <a:tc>
                  <a:txBody>
                    <a:bodyPr/>
                    <a:lstStyle/>
                    <a:p>
                      <a:pPr algn="r" fontAlgn="ctr"/>
                      <a:r>
                        <a:rPr lang="en-SG" sz="1400" b="1" dirty="0">
                          <a:effectLst/>
                        </a:rPr>
                        <a:t>Type</a:t>
                      </a:r>
                    </a:p>
                  </a:txBody>
                  <a:tcPr marL="53065" marR="53065" marT="26533" marB="26533" anchor="ctr">
                    <a:lnL>
                      <a:noFill/>
                    </a:lnL>
                    <a:lnR>
                      <a:noFill/>
                    </a:lnR>
                    <a:lnT>
                      <a:noFill/>
                    </a:lnT>
                    <a:lnB>
                      <a:noFill/>
                    </a:lnB>
                    <a:solidFill>
                      <a:srgbClr val="FFFFFF"/>
                    </a:solidFill>
                  </a:tcPr>
                </a:tc>
                <a:tc>
                  <a:txBody>
                    <a:bodyPr/>
                    <a:lstStyle/>
                    <a:p>
                      <a:pPr algn="r" fontAlgn="ctr"/>
                      <a:r>
                        <a:rPr lang="en-SG" sz="1400" b="1" dirty="0">
                          <a:effectLst/>
                        </a:rPr>
                        <a:t>Unique Values</a:t>
                      </a:r>
                    </a:p>
                  </a:txBody>
                  <a:tcPr marL="53065" marR="53065" marT="26533" marB="26533" anchor="ctr">
                    <a:lnL>
                      <a:noFill/>
                    </a:lnL>
                    <a:lnR>
                      <a:noFill/>
                    </a:lnR>
                    <a:lnT>
                      <a:noFill/>
                    </a:lnT>
                    <a:lnB>
                      <a:noFill/>
                    </a:lnB>
                    <a:solidFill>
                      <a:srgbClr val="FFFFFF"/>
                    </a:solidFill>
                  </a:tcPr>
                </a:tc>
                <a:tc>
                  <a:txBody>
                    <a:bodyPr/>
                    <a:lstStyle/>
                    <a:p>
                      <a:pPr algn="r" fontAlgn="ctr"/>
                      <a:r>
                        <a:rPr lang="en-SG" sz="1400" b="1" dirty="0">
                          <a:effectLst/>
                        </a:rPr>
                        <a:t>Percentage of values in the biggest category</a:t>
                      </a:r>
                    </a:p>
                  </a:txBody>
                  <a:tcPr marL="53065" marR="53065" marT="26533" marB="26533" anchor="ctr">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40048025"/>
                  </a:ext>
                </a:extLst>
              </a:tr>
              <a:tr h="162451">
                <a:tc>
                  <a:txBody>
                    <a:bodyPr/>
                    <a:lstStyle/>
                    <a:p>
                      <a:pPr algn="r" fontAlgn="ctr"/>
                      <a:r>
                        <a:rPr lang="en-SG" sz="1400" dirty="0" err="1">
                          <a:effectLst/>
                        </a:rPr>
                        <a:t>IsBeta</a:t>
                      </a:r>
                      <a:endParaRPr lang="en-SG" sz="1400" dirty="0">
                        <a:effectLst/>
                      </a:endParaRP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int8</a:t>
                      </a:r>
                    </a:p>
                  </a:txBody>
                  <a:tcPr marL="53065" marR="53065" marT="26533" marB="26533" anchor="ctr">
                    <a:lnL>
                      <a:noFill/>
                    </a:lnL>
                    <a:lnR>
                      <a:noFill/>
                    </a:lnR>
                    <a:lnT>
                      <a:noFill/>
                    </a:lnT>
                    <a:lnB>
                      <a:noFill/>
                    </a:lnB>
                    <a:solidFill>
                      <a:srgbClr val="F5F5F5"/>
                    </a:solidFill>
                  </a:tcPr>
                </a:tc>
                <a:tc>
                  <a:txBody>
                    <a:bodyPr/>
                    <a:lstStyle/>
                    <a:p>
                      <a:pPr algn="r" fontAlgn="ctr"/>
                      <a:r>
                        <a:rPr lang="en-SG" sz="1400">
                          <a:effectLst/>
                        </a:rPr>
                        <a:t>2</a:t>
                      </a: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99.999249</a:t>
                      </a:r>
                    </a:p>
                  </a:txBody>
                  <a:tcPr marL="53065" marR="53065" marT="26533" marB="26533" anchor="ctr">
                    <a:lnL>
                      <a:noFill/>
                    </a:lnL>
                    <a:lnR>
                      <a:noFill/>
                    </a:lnR>
                    <a:lnT w="12700" cmpd="sng">
                      <a:noFill/>
                      <a:prstDash val="solid"/>
                    </a:lnT>
                    <a:lnB>
                      <a:noFill/>
                    </a:lnB>
                    <a:solidFill>
                      <a:srgbClr val="F5F5F5"/>
                    </a:solidFill>
                  </a:tcPr>
                </a:tc>
                <a:extLst>
                  <a:ext uri="{0D108BD9-81ED-4DB2-BD59-A6C34878D82A}">
                    <a16:rowId xmlns:a16="http://schemas.microsoft.com/office/drawing/2014/main" val="2072655554"/>
                  </a:ext>
                </a:extLst>
              </a:tr>
              <a:tr h="284291">
                <a:tc>
                  <a:txBody>
                    <a:bodyPr/>
                    <a:lstStyle/>
                    <a:p>
                      <a:pPr algn="r" fontAlgn="ctr"/>
                      <a:r>
                        <a:rPr lang="en-SG" sz="1400" dirty="0" err="1">
                          <a:effectLst/>
                        </a:rPr>
                        <a:t>AutoSampleOptIn</a:t>
                      </a:r>
                      <a:endParaRPr lang="en-SG" sz="1400" dirty="0">
                        <a:effectLst/>
                      </a:endParaRPr>
                    </a:p>
                  </a:txBody>
                  <a:tcPr marL="53065" marR="53065" marT="26533" marB="26533" anchor="ctr">
                    <a:lnL>
                      <a:noFill/>
                    </a:lnL>
                    <a:lnR>
                      <a:noFill/>
                    </a:lnR>
                    <a:lnT>
                      <a:noFill/>
                    </a:lnT>
                    <a:lnB>
                      <a:noFill/>
                    </a:lnB>
                    <a:solidFill>
                      <a:srgbClr val="FFFFFF"/>
                    </a:solidFill>
                  </a:tcPr>
                </a:tc>
                <a:tc>
                  <a:txBody>
                    <a:bodyPr/>
                    <a:lstStyle/>
                    <a:p>
                      <a:pPr algn="r" fontAlgn="ctr"/>
                      <a:r>
                        <a:rPr lang="en-SG" sz="1400" dirty="0">
                          <a:effectLst/>
                        </a:rPr>
                        <a:t>int8</a:t>
                      </a:r>
                    </a:p>
                  </a:txBody>
                  <a:tcPr marL="53065" marR="53065" marT="26533" marB="26533" anchor="ctr">
                    <a:lnL>
                      <a:noFill/>
                    </a:lnL>
                    <a:lnR>
                      <a:noFill/>
                    </a:lnR>
                    <a:lnT>
                      <a:noFill/>
                    </a:lnT>
                    <a:lnB>
                      <a:noFill/>
                    </a:lnB>
                    <a:solidFill>
                      <a:srgbClr val="FFFFFF"/>
                    </a:solidFill>
                  </a:tcPr>
                </a:tc>
                <a:tc>
                  <a:txBody>
                    <a:bodyPr/>
                    <a:lstStyle/>
                    <a:p>
                      <a:pPr algn="r" fontAlgn="ctr"/>
                      <a:r>
                        <a:rPr lang="en-SG" sz="1400" dirty="0">
                          <a:effectLst/>
                        </a:rPr>
                        <a:t>2</a:t>
                      </a:r>
                    </a:p>
                  </a:txBody>
                  <a:tcPr marL="53065" marR="53065" marT="26533" marB="26533" anchor="ctr">
                    <a:lnL>
                      <a:noFill/>
                    </a:lnL>
                    <a:lnR>
                      <a:noFill/>
                    </a:lnR>
                    <a:lnT>
                      <a:noFill/>
                    </a:lnT>
                    <a:lnB>
                      <a:noFill/>
                    </a:lnB>
                    <a:solidFill>
                      <a:srgbClr val="FFFFFF"/>
                    </a:solidFill>
                  </a:tcPr>
                </a:tc>
                <a:tc>
                  <a:txBody>
                    <a:bodyPr/>
                    <a:lstStyle/>
                    <a:p>
                      <a:pPr algn="r" fontAlgn="ctr"/>
                      <a:r>
                        <a:rPr lang="en-SG" sz="1400">
                          <a:effectLst/>
                        </a:rPr>
                        <a:t>99.997108</a:t>
                      </a:r>
                    </a:p>
                  </a:txBody>
                  <a:tcPr marL="53065" marR="53065" marT="26533" marB="26533" anchor="ctr">
                    <a:lnL>
                      <a:noFill/>
                    </a:lnL>
                    <a:lnR>
                      <a:noFill/>
                    </a:lnR>
                    <a:lnT>
                      <a:noFill/>
                    </a:lnT>
                    <a:lnB>
                      <a:noFill/>
                    </a:lnB>
                    <a:solidFill>
                      <a:srgbClr val="FFFFFF"/>
                    </a:solidFill>
                  </a:tcPr>
                </a:tc>
                <a:extLst>
                  <a:ext uri="{0D108BD9-81ED-4DB2-BD59-A6C34878D82A}">
                    <a16:rowId xmlns:a16="http://schemas.microsoft.com/office/drawing/2014/main" val="455544258"/>
                  </a:ext>
                </a:extLst>
              </a:tr>
              <a:tr h="162451">
                <a:tc>
                  <a:txBody>
                    <a:bodyPr/>
                    <a:lstStyle/>
                    <a:p>
                      <a:pPr algn="r" fontAlgn="ctr"/>
                      <a:r>
                        <a:rPr lang="en-SG" sz="1400">
                          <a:effectLst/>
                        </a:rPr>
                        <a:t>PuaMode</a:t>
                      </a: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category</a:t>
                      </a: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2</a:t>
                      </a:r>
                    </a:p>
                  </a:txBody>
                  <a:tcPr marL="53065" marR="53065" marT="26533" marB="26533" anchor="ctr">
                    <a:lnL>
                      <a:noFill/>
                    </a:lnL>
                    <a:lnR>
                      <a:noFill/>
                    </a:lnR>
                    <a:lnT>
                      <a:noFill/>
                    </a:lnT>
                    <a:lnB>
                      <a:noFill/>
                    </a:lnB>
                    <a:solidFill>
                      <a:srgbClr val="F5F5F5"/>
                    </a:solidFill>
                  </a:tcPr>
                </a:tc>
                <a:tc>
                  <a:txBody>
                    <a:bodyPr/>
                    <a:lstStyle/>
                    <a:p>
                      <a:pPr algn="r" fontAlgn="ctr"/>
                      <a:r>
                        <a:rPr lang="en-SG" sz="1400">
                          <a:effectLst/>
                        </a:rPr>
                        <a:t>99.974119</a:t>
                      </a:r>
                    </a:p>
                  </a:txBody>
                  <a:tcPr marL="53065" marR="53065" marT="26533" marB="26533" anchor="ctr">
                    <a:lnL>
                      <a:noFill/>
                    </a:lnL>
                    <a:lnR>
                      <a:noFill/>
                    </a:lnR>
                    <a:lnT>
                      <a:noFill/>
                    </a:lnT>
                    <a:lnB>
                      <a:noFill/>
                    </a:lnB>
                    <a:solidFill>
                      <a:srgbClr val="F5F5F5"/>
                    </a:solidFill>
                  </a:tcPr>
                </a:tc>
                <a:extLst>
                  <a:ext uri="{0D108BD9-81ED-4DB2-BD59-A6C34878D82A}">
                    <a16:rowId xmlns:a16="http://schemas.microsoft.com/office/drawing/2014/main" val="188828139"/>
                  </a:ext>
                </a:extLst>
              </a:tr>
              <a:tr h="406129">
                <a:tc>
                  <a:txBody>
                    <a:bodyPr/>
                    <a:lstStyle/>
                    <a:p>
                      <a:pPr algn="r" fontAlgn="ctr"/>
                      <a:r>
                        <a:rPr lang="en-SG" sz="1400">
                          <a:effectLst/>
                        </a:rPr>
                        <a:t>Census_IsPortableOperatingSystem</a:t>
                      </a:r>
                    </a:p>
                  </a:txBody>
                  <a:tcPr marL="53065" marR="53065" marT="26533" marB="26533" anchor="ctr">
                    <a:lnL>
                      <a:noFill/>
                    </a:lnL>
                    <a:lnR>
                      <a:noFill/>
                    </a:lnR>
                    <a:lnT>
                      <a:noFill/>
                    </a:lnT>
                    <a:lnB>
                      <a:noFill/>
                    </a:lnB>
                    <a:solidFill>
                      <a:srgbClr val="FFFFFF"/>
                    </a:solidFill>
                  </a:tcPr>
                </a:tc>
                <a:tc>
                  <a:txBody>
                    <a:bodyPr/>
                    <a:lstStyle/>
                    <a:p>
                      <a:pPr algn="r" fontAlgn="ctr"/>
                      <a:r>
                        <a:rPr lang="en-SG" sz="1400">
                          <a:effectLst/>
                        </a:rPr>
                        <a:t>int8</a:t>
                      </a:r>
                    </a:p>
                  </a:txBody>
                  <a:tcPr marL="53065" marR="53065" marT="26533" marB="26533" anchor="ctr">
                    <a:lnL>
                      <a:noFill/>
                    </a:lnL>
                    <a:lnR>
                      <a:noFill/>
                    </a:lnR>
                    <a:lnT>
                      <a:noFill/>
                    </a:lnT>
                    <a:lnB>
                      <a:noFill/>
                    </a:lnB>
                    <a:solidFill>
                      <a:srgbClr val="FFFFFF"/>
                    </a:solidFill>
                  </a:tcPr>
                </a:tc>
                <a:tc>
                  <a:txBody>
                    <a:bodyPr/>
                    <a:lstStyle/>
                    <a:p>
                      <a:pPr algn="r" fontAlgn="ctr"/>
                      <a:r>
                        <a:rPr lang="en-SG" sz="1400" dirty="0">
                          <a:effectLst/>
                        </a:rPr>
                        <a:t>2</a:t>
                      </a:r>
                    </a:p>
                  </a:txBody>
                  <a:tcPr marL="53065" marR="53065" marT="26533" marB="26533" anchor="ctr">
                    <a:lnL>
                      <a:noFill/>
                    </a:lnL>
                    <a:lnR>
                      <a:noFill/>
                    </a:lnR>
                    <a:lnT>
                      <a:noFill/>
                    </a:lnT>
                    <a:lnB>
                      <a:noFill/>
                    </a:lnB>
                    <a:solidFill>
                      <a:srgbClr val="FFFFFF"/>
                    </a:solidFill>
                  </a:tcPr>
                </a:tc>
                <a:tc>
                  <a:txBody>
                    <a:bodyPr/>
                    <a:lstStyle/>
                    <a:p>
                      <a:pPr algn="r" fontAlgn="ctr"/>
                      <a:r>
                        <a:rPr lang="en-SG" sz="1400" dirty="0">
                          <a:effectLst/>
                        </a:rPr>
                        <a:t>99.945480</a:t>
                      </a:r>
                    </a:p>
                  </a:txBody>
                  <a:tcPr marL="53065" marR="53065" marT="26533" marB="26533" anchor="ctr">
                    <a:lnL>
                      <a:noFill/>
                    </a:lnL>
                    <a:lnR>
                      <a:noFill/>
                    </a:lnR>
                    <a:lnT>
                      <a:noFill/>
                    </a:lnT>
                    <a:lnB>
                      <a:noFill/>
                    </a:lnB>
                    <a:solidFill>
                      <a:srgbClr val="FFFFFF"/>
                    </a:solidFill>
                  </a:tcPr>
                </a:tc>
                <a:extLst>
                  <a:ext uri="{0D108BD9-81ED-4DB2-BD59-A6C34878D82A}">
                    <a16:rowId xmlns:a16="http://schemas.microsoft.com/office/drawing/2014/main" val="1560087213"/>
                  </a:ext>
                </a:extLst>
              </a:tr>
              <a:tr h="284291">
                <a:tc>
                  <a:txBody>
                    <a:bodyPr/>
                    <a:lstStyle/>
                    <a:p>
                      <a:pPr algn="r" fontAlgn="ctr"/>
                      <a:r>
                        <a:rPr lang="en-SG" sz="1400">
                          <a:effectLst/>
                        </a:rPr>
                        <a:t>Census_DeviceFamily</a:t>
                      </a:r>
                    </a:p>
                  </a:txBody>
                  <a:tcPr marL="53065" marR="53065" marT="26533" marB="26533" anchor="ctr">
                    <a:lnL>
                      <a:noFill/>
                    </a:lnL>
                    <a:lnR>
                      <a:noFill/>
                    </a:lnR>
                    <a:lnT>
                      <a:noFill/>
                    </a:lnT>
                    <a:lnB>
                      <a:noFill/>
                    </a:lnB>
                    <a:solidFill>
                      <a:srgbClr val="F5F5F5"/>
                    </a:solidFill>
                  </a:tcPr>
                </a:tc>
                <a:tc>
                  <a:txBody>
                    <a:bodyPr/>
                    <a:lstStyle/>
                    <a:p>
                      <a:pPr algn="r" fontAlgn="ctr"/>
                      <a:r>
                        <a:rPr lang="en-SG" sz="1400">
                          <a:effectLst/>
                        </a:rPr>
                        <a:t>category</a:t>
                      </a: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3</a:t>
                      </a:r>
                    </a:p>
                  </a:txBody>
                  <a:tcPr marL="53065" marR="53065" marT="26533" marB="26533" anchor="ctr">
                    <a:lnL>
                      <a:noFill/>
                    </a:lnL>
                    <a:lnR>
                      <a:noFill/>
                    </a:lnR>
                    <a:lnT>
                      <a:noFill/>
                    </a:lnT>
                    <a:lnB>
                      <a:noFill/>
                    </a:lnB>
                    <a:solidFill>
                      <a:srgbClr val="F5F5F5"/>
                    </a:solidFill>
                  </a:tcPr>
                </a:tc>
                <a:tc>
                  <a:txBody>
                    <a:bodyPr/>
                    <a:lstStyle/>
                    <a:p>
                      <a:pPr algn="r" fontAlgn="ctr"/>
                      <a:r>
                        <a:rPr lang="en-SG" sz="1400" dirty="0">
                          <a:effectLst/>
                        </a:rPr>
                        <a:t>99.838256</a:t>
                      </a:r>
                    </a:p>
                  </a:txBody>
                  <a:tcPr marL="53065" marR="53065" marT="26533" marB="26533" anchor="ctr">
                    <a:lnL>
                      <a:noFill/>
                    </a:lnL>
                    <a:lnR>
                      <a:noFill/>
                    </a:lnR>
                    <a:lnT>
                      <a:noFill/>
                    </a:lnT>
                    <a:lnB>
                      <a:noFill/>
                    </a:lnB>
                    <a:solidFill>
                      <a:srgbClr val="F5F5F5"/>
                    </a:solidFill>
                  </a:tcPr>
                </a:tc>
                <a:extLst>
                  <a:ext uri="{0D108BD9-81ED-4DB2-BD59-A6C34878D82A}">
                    <a16:rowId xmlns:a16="http://schemas.microsoft.com/office/drawing/2014/main" val="89997987"/>
                  </a:ext>
                </a:extLst>
              </a:tr>
            </a:tbl>
          </a:graphicData>
        </a:graphic>
      </p:graphicFrame>
      <p:graphicFrame>
        <p:nvGraphicFramePr>
          <p:cNvPr id="20" name="Table 19">
            <a:extLst>
              <a:ext uri="{FF2B5EF4-FFF2-40B4-BE49-F238E27FC236}">
                <a16:creationId xmlns:a16="http://schemas.microsoft.com/office/drawing/2014/main" id="{0D2BDA63-F41B-1944-AA4B-20C31821E4E0}"/>
              </a:ext>
            </a:extLst>
          </p:cNvPr>
          <p:cNvGraphicFramePr>
            <a:graphicFrameLocks noGrp="1"/>
          </p:cNvGraphicFramePr>
          <p:nvPr>
            <p:extLst>
              <p:ext uri="{D42A27DB-BD31-4B8C-83A1-F6EECF244321}">
                <p14:modId xmlns:p14="http://schemas.microsoft.com/office/powerpoint/2010/main" val="1032111934"/>
              </p:ext>
            </p:extLst>
          </p:nvPr>
        </p:nvGraphicFramePr>
        <p:xfrm>
          <a:off x="224852" y="1745658"/>
          <a:ext cx="6655634" cy="2042160"/>
        </p:xfrm>
        <a:graphic>
          <a:graphicData uri="http://schemas.openxmlformats.org/drawingml/2006/table">
            <a:tbl>
              <a:tblPr/>
              <a:tblGrid>
                <a:gridCol w="2859007">
                  <a:extLst>
                    <a:ext uri="{9D8B030D-6E8A-4147-A177-3AD203B41FA5}">
                      <a16:colId xmlns:a16="http://schemas.microsoft.com/office/drawing/2014/main" val="2316229072"/>
                    </a:ext>
                  </a:extLst>
                </a:gridCol>
                <a:gridCol w="1021976">
                  <a:extLst>
                    <a:ext uri="{9D8B030D-6E8A-4147-A177-3AD203B41FA5}">
                      <a16:colId xmlns:a16="http://schemas.microsoft.com/office/drawing/2014/main" val="3850374787"/>
                    </a:ext>
                  </a:extLst>
                </a:gridCol>
                <a:gridCol w="788894">
                  <a:extLst>
                    <a:ext uri="{9D8B030D-6E8A-4147-A177-3AD203B41FA5}">
                      <a16:colId xmlns:a16="http://schemas.microsoft.com/office/drawing/2014/main" val="4283375184"/>
                    </a:ext>
                  </a:extLst>
                </a:gridCol>
                <a:gridCol w="1985757">
                  <a:extLst>
                    <a:ext uri="{9D8B030D-6E8A-4147-A177-3AD203B41FA5}">
                      <a16:colId xmlns:a16="http://schemas.microsoft.com/office/drawing/2014/main" val="2112389704"/>
                    </a:ext>
                  </a:extLst>
                </a:gridCol>
              </a:tblGrid>
              <a:tr h="0">
                <a:tc>
                  <a:txBody>
                    <a:bodyPr/>
                    <a:lstStyle/>
                    <a:p>
                      <a:pPr algn="r" fontAlgn="ctr"/>
                      <a:r>
                        <a:rPr lang="en-SG" sz="1400" b="1" dirty="0">
                          <a:effectLst/>
                        </a:rPr>
                        <a:t>Feature</a:t>
                      </a:r>
                    </a:p>
                  </a:txBody>
                  <a:tcPr anchor="ctr">
                    <a:lnL>
                      <a:noFill/>
                    </a:lnL>
                    <a:lnR>
                      <a:noFill/>
                    </a:lnR>
                    <a:lnT>
                      <a:noFill/>
                    </a:lnT>
                    <a:lnB>
                      <a:noFill/>
                    </a:lnB>
                    <a:solidFill>
                      <a:srgbClr val="FFFFFF"/>
                    </a:solidFill>
                  </a:tcPr>
                </a:tc>
                <a:tc>
                  <a:txBody>
                    <a:bodyPr/>
                    <a:lstStyle/>
                    <a:p>
                      <a:pPr algn="r" fontAlgn="ctr"/>
                      <a:r>
                        <a:rPr lang="en-SG" sz="1400" b="1" dirty="0">
                          <a:effectLst/>
                        </a:rPr>
                        <a:t>Type</a:t>
                      </a:r>
                    </a:p>
                  </a:txBody>
                  <a:tcPr anchor="ctr">
                    <a:lnL>
                      <a:noFill/>
                    </a:lnL>
                    <a:lnR>
                      <a:noFill/>
                    </a:lnR>
                    <a:lnT>
                      <a:noFill/>
                    </a:lnT>
                    <a:lnB>
                      <a:noFill/>
                    </a:lnB>
                    <a:solidFill>
                      <a:srgbClr val="FFFFFF"/>
                    </a:solidFill>
                  </a:tcPr>
                </a:tc>
                <a:tc>
                  <a:txBody>
                    <a:bodyPr/>
                    <a:lstStyle/>
                    <a:p>
                      <a:pPr algn="r" fontAlgn="ctr"/>
                      <a:r>
                        <a:rPr lang="en-SG" sz="1400" b="1" dirty="0">
                          <a:effectLst/>
                        </a:rPr>
                        <a:t>Unique Values</a:t>
                      </a:r>
                    </a:p>
                  </a:txBody>
                  <a:tcPr anchor="ctr">
                    <a:lnL>
                      <a:noFill/>
                    </a:lnL>
                    <a:lnR>
                      <a:noFill/>
                    </a:lnR>
                    <a:lnT>
                      <a:noFill/>
                    </a:lnT>
                    <a:lnB>
                      <a:noFill/>
                    </a:lnB>
                    <a:solidFill>
                      <a:srgbClr val="FFFFFF"/>
                    </a:solidFill>
                  </a:tcPr>
                </a:tc>
                <a:tc>
                  <a:txBody>
                    <a:bodyPr/>
                    <a:lstStyle/>
                    <a:p>
                      <a:pPr algn="r" fontAlgn="ctr"/>
                      <a:r>
                        <a:rPr lang="en-SG" sz="1400" b="1" dirty="0">
                          <a:effectLst/>
                        </a:rPr>
                        <a:t>Percentage of missing values</a:t>
                      </a:r>
                    </a:p>
                  </a:txBody>
                  <a:tcPr anchor="ctr">
                    <a:lnL>
                      <a:noFill/>
                    </a:lnL>
                    <a:lnR>
                      <a:noFill/>
                    </a:lnR>
                    <a:lnT>
                      <a:noFill/>
                    </a:lnT>
                    <a:lnB>
                      <a:noFill/>
                    </a:lnB>
                    <a:solidFill>
                      <a:srgbClr val="FFFFFF"/>
                    </a:solidFill>
                  </a:tcPr>
                </a:tc>
                <a:extLst>
                  <a:ext uri="{0D108BD9-81ED-4DB2-BD59-A6C34878D82A}">
                    <a16:rowId xmlns:a16="http://schemas.microsoft.com/office/drawing/2014/main" val="1938936819"/>
                  </a:ext>
                </a:extLst>
              </a:tr>
              <a:tr h="0">
                <a:tc>
                  <a:txBody>
                    <a:bodyPr/>
                    <a:lstStyle/>
                    <a:p>
                      <a:pPr algn="r" fontAlgn="ctr"/>
                      <a:r>
                        <a:rPr lang="en-SG" sz="1400">
                          <a:effectLst/>
                        </a:rPr>
                        <a:t>PuaMode</a:t>
                      </a:r>
                    </a:p>
                  </a:txBody>
                  <a:tcPr anchor="ctr">
                    <a:lnL>
                      <a:noFill/>
                    </a:lnL>
                    <a:lnR>
                      <a:noFill/>
                    </a:lnR>
                    <a:lnT>
                      <a:noFill/>
                    </a:lnT>
                    <a:lnB>
                      <a:noFill/>
                    </a:lnB>
                    <a:solidFill>
                      <a:srgbClr val="F5F5F5"/>
                    </a:solidFill>
                  </a:tcPr>
                </a:tc>
                <a:tc>
                  <a:txBody>
                    <a:bodyPr/>
                    <a:lstStyle/>
                    <a:p>
                      <a:pPr algn="r" fontAlgn="ctr"/>
                      <a:r>
                        <a:rPr lang="en-SG" sz="1400" dirty="0">
                          <a:effectLst/>
                        </a:rPr>
                        <a:t>category</a:t>
                      </a:r>
                    </a:p>
                  </a:txBody>
                  <a:tcPr anchor="ctr">
                    <a:lnL>
                      <a:noFill/>
                    </a:lnL>
                    <a:lnR>
                      <a:noFill/>
                    </a:lnR>
                    <a:lnT>
                      <a:noFill/>
                    </a:lnT>
                    <a:lnB>
                      <a:noFill/>
                    </a:lnB>
                    <a:solidFill>
                      <a:srgbClr val="F5F5F5"/>
                    </a:solidFill>
                  </a:tcPr>
                </a:tc>
                <a:tc>
                  <a:txBody>
                    <a:bodyPr/>
                    <a:lstStyle/>
                    <a:p>
                      <a:pPr algn="r" fontAlgn="ctr"/>
                      <a:r>
                        <a:rPr lang="en-SG" sz="1400">
                          <a:effectLst/>
                        </a:rPr>
                        <a:t>2</a:t>
                      </a:r>
                    </a:p>
                  </a:txBody>
                  <a:tcPr anchor="ctr">
                    <a:lnL>
                      <a:noFill/>
                    </a:lnL>
                    <a:lnR>
                      <a:noFill/>
                    </a:lnR>
                    <a:lnT>
                      <a:noFill/>
                    </a:lnT>
                    <a:lnB>
                      <a:noFill/>
                    </a:lnB>
                    <a:solidFill>
                      <a:srgbClr val="F5F5F5"/>
                    </a:solidFill>
                  </a:tcPr>
                </a:tc>
                <a:tc>
                  <a:txBody>
                    <a:bodyPr/>
                    <a:lstStyle/>
                    <a:p>
                      <a:pPr algn="r" fontAlgn="ctr"/>
                      <a:r>
                        <a:rPr lang="en-SG" sz="1400">
                          <a:effectLst/>
                        </a:rPr>
                        <a:t>99.974119</a:t>
                      </a:r>
                    </a:p>
                  </a:txBody>
                  <a:tcPr anchor="ctr">
                    <a:lnL>
                      <a:noFill/>
                    </a:lnL>
                    <a:lnR>
                      <a:noFill/>
                    </a:lnR>
                    <a:lnT>
                      <a:noFill/>
                    </a:lnT>
                    <a:lnB>
                      <a:noFill/>
                    </a:lnB>
                    <a:solidFill>
                      <a:srgbClr val="F5F5F5"/>
                    </a:solidFill>
                  </a:tcPr>
                </a:tc>
                <a:extLst>
                  <a:ext uri="{0D108BD9-81ED-4DB2-BD59-A6C34878D82A}">
                    <a16:rowId xmlns:a16="http://schemas.microsoft.com/office/drawing/2014/main" val="1066258765"/>
                  </a:ext>
                </a:extLst>
              </a:tr>
              <a:tr h="0">
                <a:tc>
                  <a:txBody>
                    <a:bodyPr/>
                    <a:lstStyle/>
                    <a:p>
                      <a:pPr algn="r" fontAlgn="ctr"/>
                      <a:r>
                        <a:rPr lang="en-SG" sz="1400">
                          <a:effectLst/>
                        </a:rPr>
                        <a:t>Census_ProcessorClass</a:t>
                      </a:r>
                    </a:p>
                  </a:txBody>
                  <a:tcPr anchor="ctr">
                    <a:lnL>
                      <a:noFill/>
                    </a:lnL>
                    <a:lnR>
                      <a:noFill/>
                    </a:lnR>
                    <a:lnT>
                      <a:noFill/>
                    </a:lnT>
                    <a:lnB>
                      <a:noFill/>
                    </a:lnB>
                    <a:solidFill>
                      <a:srgbClr val="FFFFFF"/>
                    </a:solidFill>
                  </a:tcPr>
                </a:tc>
                <a:tc>
                  <a:txBody>
                    <a:bodyPr/>
                    <a:lstStyle/>
                    <a:p>
                      <a:pPr algn="r" fontAlgn="ctr"/>
                      <a:r>
                        <a:rPr lang="en-SG" sz="1400">
                          <a:effectLst/>
                        </a:rPr>
                        <a:t>category</a:t>
                      </a:r>
                    </a:p>
                  </a:txBody>
                  <a:tcPr anchor="ctr">
                    <a:lnL>
                      <a:noFill/>
                    </a:lnL>
                    <a:lnR>
                      <a:noFill/>
                    </a:lnR>
                    <a:lnT>
                      <a:noFill/>
                    </a:lnT>
                    <a:lnB>
                      <a:noFill/>
                    </a:lnB>
                    <a:solidFill>
                      <a:srgbClr val="FFFFFF"/>
                    </a:solidFill>
                  </a:tcPr>
                </a:tc>
                <a:tc>
                  <a:txBody>
                    <a:bodyPr/>
                    <a:lstStyle/>
                    <a:p>
                      <a:pPr algn="r" fontAlgn="ctr"/>
                      <a:r>
                        <a:rPr lang="en-SG" sz="1400" dirty="0">
                          <a:effectLst/>
                        </a:rPr>
                        <a:t>3</a:t>
                      </a:r>
                    </a:p>
                  </a:txBody>
                  <a:tcPr anchor="ctr">
                    <a:lnL>
                      <a:noFill/>
                    </a:lnL>
                    <a:lnR>
                      <a:noFill/>
                    </a:lnR>
                    <a:lnT>
                      <a:noFill/>
                    </a:lnT>
                    <a:lnB>
                      <a:noFill/>
                    </a:lnB>
                    <a:solidFill>
                      <a:srgbClr val="FFFFFF"/>
                    </a:solidFill>
                  </a:tcPr>
                </a:tc>
                <a:tc>
                  <a:txBody>
                    <a:bodyPr/>
                    <a:lstStyle/>
                    <a:p>
                      <a:pPr algn="r" fontAlgn="ctr"/>
                      <a:r>
                        <a:rPr lang="en-SG" sz="1400">
                          <a:effectLst/>
                        </a:rPr>
                        <a:t>99.589407</a:t>
                      </a:r>
                    </a:p>
                  </a:txBody>
                  <a:tcPr anchor="ctr">
                    <a:lnL>
                      <a:noFill/>
                    </a:lnL>
                    <a:lnR>
                      <a:noFill/>
                    </a:lnR>
                    <a:lnT>
                      <a:noFill/>
                    </a:lnT>
                    <a:lnB>
                      <a:noFill/>
                    </a:lnB>
                    <a:solidFill>
                      <a:srgbClr val="FFFFFF"/>
                    </a:solidFill>
                  </a:tcPr>
                </a:tc>
                <a:extLst>
                  <a:ext uri="{0D108BD9-81ED-4DB2-BD59-A6C34878D82A}">
                    <a16:rowId xmlns:a16="http://schemas.microsoft.com/office/drawing/2014/main" val="502849663"/>
                  </a:ext>
                </a:extLst>
              </a:tr>
              <a:tr h="0">
                <a:tc>
                  <a:txBody>
                    <a:bodyPr/>
                    <a:lstStyle/>
                    <a:p>
                      <a:pPr algn="r" fontAlgn="ctr"/>
                      <a:r>
                        <a:rPr lang="en-SG" sz="1400">
                          <a:effectLst/>
                        </a:rPr>
                        <a:t>DefaultBrowsersIdentifier</a:t>
                      </a:r>
                    </a:p>
                  </a:txBody>
                  <a:tcPr anchor="ctr">
                    <a:lnL>
                      <a:noFill/>
                    </a:lnL>
                    <a:lnR>
                      <a:noFill/>
                    </a:lnR>
                    <a:lnT>
                      <a:noFill/>
                    </a:lnT>
                    <a:lnB>
                      <a:noFill/>
                    </a:lnB>
                    <a:solidFill>
                      <a:srgbClr val="F5F5F5"/>
                    </a:solidFill>
                  </a:tcPr>
                </a:tc>
                <a:tc>
                  <a:txBody>
                    <a:bodyPr/>
                    <a:lstStyle/>
                    <a:p>
                      <a:pPr algn="r" fontAlgn="ctr"/>
                      <a:r>
                        <a:rPr lang="en-SG" sz="1400">
                          <a:effectLst/>
                        </a:rPr>
                        <a:t>float16</a:t>
                      </a:r>
                    </a:p>
                  </a:txBody>
                  <a:tcPr anchor="ctr">
                    <a:lnL>
                      <a:noFill/>
                    </a:lnL>
                    <a:lnR>
                      <a:noFill/>
                    </a:lnR>
                    <a:lnT>
                      <a:noFill/>
                    </a:lnT>
                    <a:lnB>
                      <a:noFill/>
                    </a:lnB>
                    <a:solidFill>
                      <a:srgbClr val="F5F5F5"/>
                    </a:solidFill>
                  </a:tcPr>
                </a:tc>
                <a:tc>
                  <a:txBody>
                    <a:bodyPr/>
                    <a:lstStyle/>
                    <a:p>
                      <a:pPr algn="r" fontAlgn="ctr"/>
                      <a:r>
                        <a:rPr lang="en-SG" sz="1400" dirty="0">
                          <a:effectLst/>
                        </a:rPr>
                        <a:t>1730</a:t>
                      </a:r>
                    </a:p>
                  </a:txBody>
                  <a:tcPr anchor="ctr">
                    <a:lnL>
                      <a:noFill/>
                    </a:lnL>
                    <a:lnR>
                      <a:noFill/>
                    </a:lnR>
                    <a:lnT>
                      <a:noFill/>
                    </a:lnT>
                    <a:lnB>
                      <a:noFill/>
                    </a:lnB>
                    <a:solidFill>
                      <a:srgbClr val="F5F5F5"/>
                    </a:solidFill>
                  </a:tcPr>
                </a:tc>
                <a:tc>
                  <a:txBody>
                    <a:bodyPr/>
                    <a:lstStyle/>
                    <a:p>
                      <a:pPr algn="r" fontAlgn="ctr"/>
                      <a:r>
                        <a:rPr lang="en-SG" sz="1400" dirty="0">
                          <a:effectLst/>
                        </a:rPr>
                        <a:t>95.141637</a:t>
                      </a:r>
                    </a:p>
                  </a:txBody>
                  <a:tcPr anchor="ctr">
                    <a:lnL>
                      <a:noFill/>
                    </a:lnL>
                    <a:lnR>
                      <a:noFill/>
                    </a:lnR>
                    <a:lnT>
                      <a:noFill/>
                    </a:lnT>
                    <a:lnB>
                      <a:noFill/>
                    </a:lnB>
                    <a:solidFill>
                      <a:srgbClr val="F5F5F5"/>
                    </a:solidFill>
                  </a:tcPr>
                </a:tc>
                <a:extLst>
                  <a:ext uri="{0D108BD9-81ED-4DB2-BD59-A6C34878D82A}">
                    <a16:rowId xmlns:a16="http://schemas.microsoft.com/office/drawing/2014/main" val="2440634218"/>
                  </a:ext>
                </a:extLst>
              </a:tr>
              <a:tr h="0">
                <a:tc>
                  <a:txBody>
                    <a:bodyPr/>
                    <a:lstStyle/>
                    <a:p>
                      <a:pPr algn="r" fontAlgn="ctr"/>
                      <a:r>
                        <a:rPr lang="en-SG" sz="1400">
                          <a:effectLst/>
                        </a:rPr>
                        <a:t>Census_IsFlightingInternal</a:t>
                      </a:r>
                    </a:p>
                  </a:txBody>
                  <a:tcPr anchor="ctr">
                    <a:lnL>
                      <a:noFill/>
                    </a:lnL>
                    <a:lnR>
                      <a:noFill/>
                    </a:lnR>
                    <a:lnT>
                      <a:noFill/>
                    </a:lnT>
                    <a:lnB>
                      <a:noFill/>
                    </a:lnB>
                    <a:solidFill>
                      <a:srgbClr val="FFFFFF"/>
                    </a:solidFill>
                  </a:tcPr>
                </a:tc>
                <a:tc>
                  <a:txBody>
                    <a:bodyPr/>
                    <a:lstStyle/>
                    <a:p>
                      <a:pPr algn="r" fontAlgn="ctr"/>
                      <a:r>
                        <a:rPr lang="en-SG" sz="1400">
                          <a:effectLst/>
                        </a:rPr>
                        <a:t>float16</a:t>
                      </a:r>
                    </a:p>
                  </a:txBody>
                  <a:tcPr anchor="ctr">
                    <a:lnL>
                      <a:noFill/>
                    </a:lnL>
                    <a:lnR>
                      <a:noFill/>
                    </a:lnR>
                    <a:lnT>
                      <a:noFill/>
                    </a:lnT>
                    <a:lnB>
                      <a:noFill/>
                    </a:lnB>
                    <a:solidFill>
                      <a:srgbClr val="FFFFFF"/>
                    </a:solidFill>
                  </a:tcPr>
                </a:tc>
                <a:tc>
                  <a:txBody>
                    <a:bodyPr/>
                    <a:lstStyle/>
                    <a:p>
                      <a:pPr algn="r" fontAlgn="ctr"/>
                      <a:r>
                        <a:rPr lang="en-SG" sz="1400">
                          <a:effectLst/>
                        </a:rPr>
                        <a:t>2</a:t>
                      </a:r>
                    </a:p>
                  </a:txBody>
                  <a:tcPr anchor="ctr">
                    <a:lnL>
                      <a:noFill/>
                    </a:lnL>
                    <a:lnR>
                      <a:noFill/>
                    </a:lnR>
                    <a:lnT>
                      <a:noFill/>
                    </a:lnT>
                    <a:lnB>
                      <a:noFill/>
                    </a:lnB>
                    <a:solidFill>
                      <a:srgbClr val="FFFFFF"/>
                    </a:solidFill>
                  </a:tcPr>
                </a:tc>
                <a:tc>
                  <a:txBody>
                    <a:bodyPr/>
                    <a:lstStyle/>
                    <a:p>
                      <a:pPr algn="r" fontAlgn="ctr"/>
                      <a:r>
                        <a:rPr lang="en-SG" sz="1400" dirty="0">
                          <a:effectLst/>
                        </a:rPr>
                        <a:t>83.044030</a:t>
                      </a:r>
                    </a:p>
                  </a:txBody>
                  <a:tcPr anchor="ctr">
                    <a:lnL>
                      <a:noFill/>
                    </a:lnL>
                    <a:lnR>
                      <a:noFill/>
                    </a:lnR>
                    <a:lnT>
                      <a:noFill/>
                    </a:lnT>
                    <a:lnB>
                      <a:noFill/>
                    </a:lnB>
                    <a:solidFill>
                      <a:srgbClr val="FFFFFF"/>
                    </a:solidFill>
                  </a:tcPr>
                </a:tc>
                <a:extLst>
                  <a:ext uri="{0D108BD9-81ED-4DB2-BD59-A6C34878D82A}">
                    <a16:rowId xmlns:a16="http://schemas.microsoft.com/office/drawing/2014/main" val="3976342921"/>
                  </a:ext>
                </a:extLst>
              </a:tr>
              <a:tr h="0">
                <a:tc>
                  <a:txBody>
                    <a:bodyPr/>
                    <a:lstStyle/>
                    <a:p>
                      <a:pPr algn="r" fontAlgn="ctr"/>
                      <a:r>
                        <a:rPr lang="en-SG" sz="1400" dirty="0" err="1">
                          <a:effectLst/>
                        </a:rPr>
                        <a:t>Census_InternalBatteryType</a:t>
                      </a:r>
                      <a:endParaRPr lang="en-SG" sz="1400" dirty="0">
                        <a:effectLst/>
                      </a:endParaRPr>
                    </a:p>
                  </a:txBody>
                  <a:tcPr anchor="ctr">
                    <a:lnL>
                      <a:noFill/>
                    </a:lnL>
                    <a:lnR>
                      <a:noFill/>
                    </a:lnR>
                    <a:lnT>
                      <a:noFill/>
                    </a:lnT>
                    <a:lnB>
                      <a:noFill/>
                    </a:lnB>
                    <a:solidFill>
                      <a:srgbClr val="FFFFFF"/>
                    </a:solidFill>
                  </a:tcPr>
                </a:tc>
                <a:tc>
                  <a:txBody>
                    <a:bodyPr/>
                    <a:lstStyle/>
                    <a:p>
                      <a:pPr algn="r" fontAlgn="ctr"/>
                      <a:r>
                        <a:rPr lang="en-SG" sz="1400">
                          <a:effectLst/>
                        </a:rPr>
                        <a:t>category</a:t>
                      </a:r>
                    </a:p>
                  </a:txBody>
                  <a:tcPr anchor="ctr">
                    <a:lnL>
                      <a:noFill/>
                    </a:lnL>
                    <a:lnR>
                      <a:noFill/>
                    </a:lnR>
                    <a:lnT>
                      <a:noFill/>
                    </a:lnT>
                    <a:lnB>
                      <a:noFill/>
                    </a:lnB>
                    <a:solidFill>
                      <a:srgbClr val="FFFFFF"/>
                    </a:solidFill>
                  </a:tcPr>
                </a:tc>
                <a:tc>
                  <a:txBody>
                    <a:bodyPr/>
                    <a:lstStyle/>
                    <a:p>
                      <a:pPr algn="r" fontAlgn="ctr"/>
                      <a:r>
                        <a:rPr lang="en-SG" sz="1400">
                          <a:effectLst/>
                        </a:rPr>
                        <a:t>78</a:t>
                      </a:r>
                    </a:p>
                  </a:txBody>
                  <a:tcPr anchor="ctr">
                    <a:lnL>
                      <a:noFill/>
                    </a:lnL>
                    <a:lnR>
                      <a:noFill/>
                    </a:lnR>
                    <a:lnT>
                      <a:noFill/>
                    </a:lnT>
                    <a:lnB>
                      <a:noFill/>
                    </a:lnB>
                    <a:solidFill>
                      <a:srgbClr val="FFFFFF"/>
                    </a:solidFill>
                  </a:tcPr>
                </a:tc>
                <a:tc>
                  <a:txBody>
                    <a:bodyPr/>
                    <a:lstStyle/>
                    <a:p>
                      <a:pPr algn="r" fontAlgn="ctr"/>
                      <a:r>
                        <a:rPr lang="en-SG" sz="1400" dirty="0">
                          <a:effectLst/>
                        </a:rPr>
                        <a:t>71.046809</a:t>
                      </a:r>
                    </a:p>
                  </a:txBody>
                  <a:tcPr anchor="ctr">
                    <a:lnL>
                      <a:noFill/>
                    </a:lnL>
                    <a:lnR>
                      <a:noFill/>
                    </a:lnR>
                    <a:lnT>
                      <a:noFill/>
                    </a:lnT>
                    <a:lnB>
                      <a:noFill/>
                    </a:lnB>
                    <a:solidFill>
                      <a:srgbClr val="FFFFFF"/>
                    </a:solidFill>
                  </a:tcPr>
                </a:tc>
                <a:extLst>
                  <a:ext uri="{0D108BD9-81ED-4DB2-BD59-A6C34878D82A}">
                    <a16:rowId xmlns:a16="http://schemas.microsoft.com/office/drawing/2014/main" val="644570068"/>
                  </a:ext>
                </a:extLst>
              </a:tr>
            </a:tbl>
          </a:graphicData>
        </a:graphic>
      </p:graphicFrame>
    </p:spTree>
    <p:extLst>
      <p:ext uri="{BB962C8B-B14F-4D97-AF65-F5344CB8AC3E}">
        <p14:creationId xmlns:p14="http://schemas.microsoft.com/office/powerpoint/2010/main" val="2673149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9CC98A3-4850-5B49-BDCA-21CC36D42DCB}"/>
              </a:ext>
            </a:extLst>
          </p:cNvPr>
          <p:cNvSpPr txBox="1">
            <a:spLocks/>
          </p:cNvSpPr>
          <p:nvPr/>
        </p:nvSpPr>
        <p:spPr>
          <a:xfrm>
            <a:off x="7272924" y="684151"/>
            <a:ext cx="4123738" cy="1433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dirty="0">
                <a:solidFill>
                  <a:schemeClr val="tx1">
                    <a:lumMod val="65000"/>
                    <a:lumOff val="35000"/>
                  </a:schemeClr>
                </a:solidFill>
                <a:latin typeface="+mn-lt"/>
              </a:rPr>
              <a:t>Feature Engineering</a:t>
            </a:r>
          </a:p>
        </p:txBody>
      </p:sp>
      <p:sp>
        <p:nvSpPr>
          <p:cNvPr id="67"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9C76D29-52F6-284D-AD81-86700D409E68}"/>
              </a:ext>
            </a:extLst>
          </p:cNvPr>
          <p:cNvSpPr/>
          <p:nvPr/>
        </p:nvSpPr>
        <p:spPr>
          <a:xfrm>
            <a:off x="7275171" y="1872999"/>
            <a:ext cx="4099607" cy="4171375"/>
          </a:xfrm>
          <a:prstGeom prst="rect">
            <a:avLst/>
          </a:prstGeom>
        </p:spPr>
        <p:txBody>
          <a:bodyPr vert="horz" lIns="91440" tIns="45720" rIns="91440" bIns="45720" rtlCol="0" anchor="ctr">
            <a:noAutofit/>
          </a:bodyPr>
          <a:lstStyle/>
          <a:p>
            <a:pPr>
              <a:lnSpc>
                <a:spcPct val="90000"/>
              </a:lnSpc>
              <a:spcAft>
                <a:spcPts val="600"/>
              </a:spcAft>
            </a:pPr>
            <a:r>
              <a:rPr lang="en-US" sz="1400" b="1" u="sng" dirty="0"/>
              <a:t>AppVersion2</a:t>
            </a:r>
          </a:p>
          <a:p>
            <a:pPr indent="-228600">
              <a:lnSpc>
                <a:spcPct val="90000"/>
              </a:lnSpc>
              <a:spcAft>
                <a:spcPts val="600"/>
              </a:spcAft>
              <a:buFont typeface="Arial" panose="020B0604020202020204" pitchFamily="34" charset="0"/>
              <a:buChar char="•"/>
            </a:pPr>
            <a:endParaRPr lang="en-US" sz="1400" b="1" u="sng" dirty="0"/>
          </a:p>
          <a:p>
            <a:pPr marL="285750" indent="-228600">
              <a:lnSpc>
                <a:spcPct val="90000"/>
              </a:lnSpc>
              <a:spcAft>
                <a:spcPts val="600"/>
              </a:spcAft>
              <a:buFont typeface="Arial" panose="020B0604020202020204" pitchFamily="34" charset="0"/>
              <a:buChar char="•"/>
            </a:pPr>
            <a:r>
              <a:rPr lang="en-US" sz="1400" dirty="0"/>
              <a:t>Indicates whether installed Windows Defender is up to date.</a:t>
            </a:r>
          </a:p>
          <a:p>
            <a:pPr marL="285750" indent="-228600">
              <a:lnSpc>
                <a:spcPct val="90000"/>
              </a:lnSpc>
              <a:spcAft>
                <a:spcPts val="600"/>
              </a:spcAft>
              <a:buFont typeface="Arial" panose="020B0604020202020204" pitchFamily="34" charset="0"/>
              <a:buChar char="•"/>
            </a:pPr>
            <a:r>
              <a:rPr lang="en-US" sz="1400" dirty="0" err="1"/>
              <a:t>AppVersion</a:t>
            </a:r>
            <a:r>
              <a:rPr lang="en-US" sz="1400" dirty="0"/>
              <a:t> 4.</a:t>
            </a:r>
            <a:r>
              <a:rPr lang="en-US" sz="1400" b="1" u="sng" dirty="0"/>
              <a:t>18</a:t>
            </a:r>
            <a:r>
              <a:rPr lang="en-US" sz="1400" dirty="0"/>
              <a:t>.xx.xx </a:t>
            </a:r>
            <a:r>
              <a:rPr lang="en-US" sz="1400" dirty="0">
                <a:sym typeface="Wingdings" pitchFamily="2" charset="2"/>
              </a:rPr>
              <a:t> 18</a:t>
            </a:r>
            <a:endParaRPr lang="en-US" sz="1400" dirty="0"/>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b="1" u="sng" dirty="0" err="1"/>
              <a:t>DriveA</a:t>
            </a:r>
            <a:r>
              <a:rPr lang="en-US" sz="1400" dirty="0"/>
              <a:t> </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Ratio of hard drive partition used for the operating system V.S. the total hard drive space. </a:t>
            </a:r>
          </a:p>
          <a:p>
            <a:pPr>
              <a:lnSpc>
                <a:spcPct val="90000"/>
              </a:lnSpc>
              <a:spcAft>
                <a:spcPts val="600"/>
              </a:spcAft>
            </a:pPr>
            <a:endParaRPr lang="en-US" sz="1400" dirty="0"/>
          </a:p>
          <a:p>
            <a:pPr>
              <a:lnSpc>
                <a:spcPct val="90000"/>
              </a:lnSpc>
              <a:spcAft>
                <a:spcPts val="600"/>
              </a:spcAft>
            </a:pPr>
            <a:r>
              <a:rPr lang="en-US" sz="1400" b="1" u="sng" dirty="0"/>
              <a:t>OSBuildLab1</a:t>
            </a:r>
          </a:p>
          <a:p>
            <a:pPr indent="-228600">
              <a:lnSpc>
                <a:spcPct val="90000"/>
              </a:lnSpc>
              <a:spcAft>
                <a:spcPts val="600"/>
              </a:spcAft>
              <a:buFont typeface="Arial" panose="020B0604020202020204" pitchFamily="34" charset="0"/>
              <a:buChar char="•"/>
            </a:pPr>
            <a:endParaRPr lang="en-US" sz="1400" b="1" u="sng" dirty="0"/>
          </a:p>
          <a:p>
            <a:pPr marL="285750" indent="-228600">
              <a:lnSpc>
                <a:spcPct val="90000"/>
              </a:lnSpc>
              <a:spcAft>
                <a:spcPts val="600"/>
              </a:spcAft>
              <a:buFont typeface="Arial" panose="020B0604020202020204" pitchFamily="34" charset="0"/>
              <a:buChar char="•"/>
            </a:pPr>
            <a:r>
              <a:rPr lang="en-US" sz="1400" dirty="0"/>
              <a:t>Indicates specific type of architecture the OS is catered for</a:t>
            </a:r>
          </a:p>
          <a:p>
            <a:pPr marL="285750" indent="-228600">
              <a:lnSpc>
                <a:spcPct val="90000"/>
              </a:lnSpc>
              <a:spcAft>
                <a:spcPts val="600"/>
              </a:spcAft>
              <a:buFont typeface="Arial" panose="020B0604020202020204" pitchFamily="34" charset="0"/>
              <a:buChar char="•"/>
            </a:pPr>
            <a:r>
              <a:rPr lang="en-US" sz="1400" dirty="0" err="1"/>
              <a:t>OsBuildLab</a:t>
            </a:r>
            <a:r>
              <a:rPr lang="en-US" sz="1400" dirty="0"/>
              <a:t> 17134.1.</a:t>
            </a:r>
            <a:r>
              <a:rPr lang="en-US" sz="1400" b="1" u="sng" dirty="0"/>
              <a:t>amd64fre</a:t>
            </a:r>
            <a:r>
              <a:rPr lang="en-US" sz="1400" dirty="0"/>
              <a:t>.xx.xx </a:t>
            </a:r>
            <a:r>
              <a:rPr lang="en-US" sz="1400" dirty="0">
                <a:sym typeface="Wingdings" pitchFamily="2" charset="2"/>
              </a:rPr>
              <a:t> amd64</a:t>
            </a:r>
            <a:endParaRPr lang="en-US" sz="1400" dirty="0"/>
          </a:p>
        </p:txBody>
      </p:sp>
      <p:pic>
        <p:nvPicPr>
          <p:cNvPr id="29" name="Picture 28" descr="A picture containing building, table, window&#10;&#10;Description automatically generated">
            <a:extLst>
              <a:ext uri="{FF2B5EF4-FFF2-40B4-BE49-F238E27FC236}">
                <a16:creationId xmlns:a16="http://schemas.microsoft.com/office/drawing/2014/main" id="{37549F28-E66A-3E42-826F-E8874EA3B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graphicFrame>
        <p:nvGraphicFramePr>
          <p:cNvPr id="3" name="Table 2">
            <a:extLst>
              <a:ext uri="{FF2B5EF4-FFF2-40B4-BE49-F238E27FC236}">
                <a16:creationId xmlns:a16="http://schemas.microsoft.com/office/drawing/2014/main" id="{408B6166-47A1-BF4B-BAF7-906D404F5292}"/>
              </a:ext>
            </a:extLst>
          </p:cNvPr>
          <p:cNvGraphicFramePr>
            <a:graphicFrameLocks noGrp="1"/>
          </p:cNvGraphicFramePr>
          <p:nvPr>
            <p:extLst>
              <p:ext uri="{D42A27DB-BD31-4B8C-83A1-F6EECF244321}">
                <p14:modId xmlns:p14="http://schemas.microsoft.com/office/powerpoint/2010/main" val="3100440346"/>
              </p:ext>
            </p:extLst>
          </p:nvPr>
        </p:nvGraphicFramePr>
        <p:xfrm>
          <a:off x="1008732" y="936105"/>
          <a:ext cx="5629275" cy="5080520"/>
        </p:xfrm>
        <a:graphic>
          <a:graphicData uri="http://schemas.openxmlformats.org/drawingml/2006/table">
            <a:tbl>
              <a:tblPr/>
              <a:tblGrid>
                <a:gridCol w="1876425">
                  <a:extLst>
                    <a:ext uri="{9D8B030D-6E8A-4147-A177-3AD203B41FA5}">
                      <a16:colId xmlns:a16="http://schemas.microsoft.com/office/drawing/2014/main" val="293135878"/>
                    </a:ext>
                  </a:extLst>
                </a:gridCol>
                <a:gridCol w="1876425">
                  <a:extLst>
                    <a:ext uri="{9D8B030D-6E8A-4147-A177-3AD203B41FA5}">
                      <a16:colId xmlns:a16="http://schemas.microsoft.com/office/drawing/2014/main" val="3664397196"/>
                    </a:ext>
                  </a:extLst>
                </a:gridCol>
                <a:gridCol w="1876425">
                  <a:extLst>
                    <a:ext uri="{9D8B030D-6E8A-4147-A177-3AD203B41FA5}">
                      <a16:colId xmlns:a16="http://schemas.microsoft.com/office/drawing/2014/main" val="1204275135"/>
                    </a:ext>
                  </a:extLst>
                </a:gridCol>
              </a:tblGrid>
              <a:tr h="416612">
                <a:tc>
                  <a:txBody>
                    <a:bodyPr/>
                    <a:lstStyle/>
                    <a:p>
                      <a:pPr algn="r" fontAlgn="ctr"/>
                      <a:r>
                        <a:rPr lang="en-SG" b="1" dirty="0">
                          <a:effectLst/>
                        </a:rPr>
                        <a:t>AppVersion2</a:t>
                      </a:r>
                    </a:p>
                  </a:txBody>
                  <a:tcPr anchor="ctr">
                    <a:lnL>
                      <a:noFill/>
                    </a:lnL>
                    <a:lnR>
                      <a:noFill/>
                    </a:lnR>
                    <a:lnT>
                      <a:noFill/>
                    </a:lnT>
                    <a:lnB>
                      <a:noFill/>
                    </a:lnB>
                    <a:solidFill>
                      <a:srgbClr val="FFFFFF"/>
                    </a:solidFill>
                  </a:tcPr>
                </a:tc>
                <a:tc>
                  <a:txBody>
                    <a:bodyPr/>
                    <a:lstStyle/>
                    <a:p>
                      <a:pPr algn="r" fontAlgn="ctr"/>
                      <a:r>
                        <a:rPr lang="en-SG" b="1" dirty="0">
                          <a:effectLst/>
                        </a:rPr>
                        <a:t>OsBuildLab1</a:t>
                      </a:r>
                    </a:p>
                  </a:txBody>
                  <a:tcPr anchor="ctr">
                    <a:lnL>
                      <a:noFill/>
                    </a:lnL>
                    <a:lnR>
                      <a:noFill/>
                    </a:lnR>
                    <a:lnT>
                      <a:noFill/>
                    </a:lnT>
                    <a:lnB>
                      <a:noFill/>
                    </a:lnB>
                    <a:solidFill>
                      <a:srgbClr val="FFFFFF"/>
                    </a:solidFill>
                  </a:tcPr>
                </a:tc>
                <a:tc>
                  <a:txBody>
                    <a:bodyPr/>
                    <a:lstStyle/>
                    <a:p>
                      <a:pPr algn="r" fontAlgn="ctr"/>
                      <a:r>
                        <a:rPr lang="en-SG" b="1" dirty="0">
                          <a:effectLst/>
                        </a:rPr>
                        <a:t>Ratio of OS Partition Vs Total Hard Disk Space</a:t>
                      </a:r>
                    </a:p>
                  </a:txBody>
                  <a:tcPr anchor="ctr">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86294909"/>
                  </a:ext>
                </a:extLst>
              </a:tr>
              <a:tr h="416612">
                <a:tc>
                  <a:txBody>
                    <a:bodyPr/>
                    <a:lstStyle/>
                    <a:p>
                      <a:pPr algn="r" fontAlgn="ctr"/>
                      <a:r>
                        <a:rPr lang="en-SG">
                          <a:effectLst/>
                        </a:rPr>
                        <a:t>18</a:t>
                      </a:r>
                    </a:p>
                  </a:txBody>
                  <a:tcPr anchor="ctr">
                    <a:lnL>
                      <a:noFill/>
                    </a:lnL>
                    <a:lnR>
                      <a:noFill/>
                    </a:lnR>
                    <a:lnT>
                      <a:noFill/>
                    </a:lnT>
                    <a:lnB>
                      <a:noFill/>
                    </a:lnB>
                    <a:solidFill>
                      <a:srgbClr val="F5F5F5"/>
                    </a:solidFill>
                  </a:tcPr>
                </a:tc>
                <a:tc>
                  <a:txBody>
                    <a:bodyPr/>
                    <a:lstStyle/>
                    <a:p>
                      <a:pPr algn="r" fontAlgn="ctr"/>
                      <a:r>
                        <a:rPr lang="en-SG">
                          <a:effectLst/>
                        </a:rPr>
                        <a:t>amd64fre</a:t>
                      </a:r>
                    </a:p>
                  </a:txBody>
                  <a:tcPr anchor="ctr">
                    <a:lnL>
                      <a:noFill/>
                    </a:lnL>
                    <a:lnR>
                      <a:noFill/>
                    </a:lnR>
                    <a:lnT>
                      <a:noFill/>
                    </a:lnT>
                    <a:lnB>
                      <a:noFill/>
                    </a:lnB>
                    <a:solidFill>
                      <a:srgbClr val="F5F5F5"/>
                    </a:solidFill>
                  </a:tcPr>
                </a:tc>
                <a:tc>
                  <a:txBody>
                    <a:bodyPr/>
                    <a:lstStyle/>
                    <a:p>
                      <a:pPr algn="r" fontAlgn="ctr"/>
                      <a:r>
                        <a:rPr lang="en-SG">
                          <a:effectLst/>
                        </a:rPr>
                        <a:t>0.171772</a:t>
                      </a:r>
                    </a:p>
                  </a:txBody>
                  <a:tcPr anchor="ctr">
                    <a:lnL>
                      <a:noFill/>
                    </a:lnL>
                    <a:lnR>
                      <a:noFill/>
                    </a:lnR>
                    <a:lnT w="12700" cmpd="sng">
                      <a:noFill/>
                      <a:prstDash val="solid"/>
                    </a:lnT>
                    <a:lnB>
                      <a:noFill/>
                    </a:lnB>
                    <a:solidFill>
                      <a:srgbClr val="F5F5F5"/>
                    </a:solidFill>
                  </a:tcPr>
                </a:tc>
                <a:extLst>
                  <a:ext uri="{0D108BD9-81ED-4DB2-BD59-A6C34878D82A}">
                    <a16:rowId xmlns:a16="http://schemas.microsoft.com/office/drawing/2014/main" val="3777940736"/>
                  </a:ext>
                </a:extLst>
              </a:tr>
              <a:tr h="416612">
                <a:tc>
                  <a:txBody>
                    <a:bodyPr/>
                    <a:lstStyle/>
                    <a:p>
                      <a:pPr algn="r" fontAlgn="ctr"/>
                      <a:r>
                        <a:rPr lang="en-SG">
                          <a:effectLst/>
                        </a:rPr>
                        <a:t>18</a:t>
                      </a:r>
                    </a:p>
                  </a:txBody>
                  <a:tcPr anchor="ctr">
                    <a:lnL>
                      <a:noFill/>
                    </a:lnL>
                    <a:lnR>
                      <a:noFill/>
                    </a:lnR>
                    <a:lnT>
                      <a:noFill/>
                    </a:lnT>
                    <a:lnB>
                      <a:noFill/>
                    </a:lnB>
                    <a:solidFill>
                      <a:srgbClr val="FFFFFF"/>
                    </a:solidFill>
                  </a:tcPr>
                </a:tc>
                <a:tc>
                  <a:txBody>
                    <a:bodyPr/>
                    <a:lstStyle/>
                    <a:p>
                      <a:pPr algn="r" fontAlgn="ctr"/>
                      <a:r>
                        <a:rPr lang="en-SG">
                          <a:effectLst/>
                        </a:rPr>
                        <a:t>amd64fre</a:t>
                      </a:r>
                    </a:p>
                  </a:txBody>
                  <a:tcPr anchor="ctr">
                    <a:lnL>
                      <a:noFill/>
                    </a:lnL>
                    <a:lnR>
                      <a:noFill/>
                    </a:lnR>
                    <a:lnT>
                      <a:noFill/>
                    </a:lnT>
                    <a:lnB>
                      <a:noFill/>
                    </a:lnB>
                    <a:solidFill>
                      <a:srgbClr val="FFFFFF"/>
                    </a:solidFill>
                  </a:tcPr>
                </a:tc>
                <a:tc>
                  <a:txBody>
                    <a:bodyPr/>
                    <a:lstStyle/>
                    <a:p>
                      <a:pPr algn="r" fontAlgn="ctr"/>
                      <a:r>
                        <a:rPr lang="en-SG" dirty="0">
                          <a:effectLst/>
                        </a:rPr>
                        <a:t>0.997608</a:t>
                      </a:r>
                    </a:p>
                  </a:txBody>
                  <a:tcPr anchor="ctr">
                    <a:lnL>
                      <a:noFill/>
                    </a:lnL>
                    <a:lnR>
                      <a:noFill/>
                    </a:lnR>
                    <a:lnT>
                      <a:noFill/>
                    </a:lnT>
                    <a:lnB>
                      <a:noFill/>
                    </a:lnB>
                    <a:solidFill>
                      <a:srgbClr val="FFFFFF"/>
                    </a:solidFill>
                  </a:tcPr>
                </a:tc>
                <a:extLst>
                  <a:ext uri="{0D108BD9-81ED-4DB2-BD59-A6C34878D82A}">
                    <a16:rowId xmlns:a16="http://schemas.microsoft.com/office/drawing/2014/main" val="2522255283"/>
                  </a:ext>
                </a:extLst>
              </a:tr>
              <a:tr h="416612">
                <a:tc>
                  <a:txBody>
                    <a:bodyPr/>
                    <a:lstStyle/>
                    <a:p>
                      <a:pPr algn="r" fontAlgn="ctr"/>
                      <a:r>
                        <a:rPr lang="en-SG">
                          <a:effectLst/>
                        </a:rPr>
                        <a:t>9</a:t>
                      </a:r>
                    </a:p>
                  </a:txBody>
                  <a:tcPr anchor="ctr">
                    <a:lnL>
                      <a:noFill/>
                    </a:lnL>
                    <a:lnR>
                      <a:noFill/>
                    </a:lnR>
                    <a:lnT>
                      <a:noFill/>
                    </a:lnT>
                    <a:lnB>
                      <a:noFill/>
                    </a:lnB>
                    <a:solidFill>
                      <a:srgbClr val="F5F5F5"/>
                    </a:solidFill>
                  </a:tcPr>
                </a:tc>
                <a:tc>
                  <a:txBody>
                    <a:bodyPr/>
                    <a:lstStyle/>
                    <a:p>
                      <a:pPr algn="r" fontAlgn="ctr"/>
                      <a:r>
                        <a:rPr lang="en-SG">
                          <a:effectLst/>
                        </a:rPr>
                        <a:t>x86fre</a:t>
                      </a:r>
                    </a:p>
                  </a:txBody>
                  <a:tcPr anchor="ctr">
                    <a:lnL>
                      <a:noFill/>
                    </a:lnL>
                    <a:lnR>
                      <a:noFill/>
                    </a:lnR>
                    <a:lnT>
                      <a:noFill/>
                    </a:lnT>
                    <a:lnB>
                      <a:noFill/>
                    </a:lnB>
                    <a:solidFill>
                      <a:srgbClr val="F5F5F5"/>
                    </a:solidFill>
                  </a:tcPr>
                </a:tc>
                <a:tc>
                  <a:txBody>
                    <a:bodyPr/>
                    <a:lstStyle/>
                    <a:p>
                      <a:pPr algn="r" fontAlgn="ctr"/>
                      <a:r>
                        <a:rPr lang="en-SG" dirty="0">
                          <a:effectLst/>
                        </a:rPr>
                        <a:t>0.332510</a:t>
                      </a:r>
                    </a:p>
                  </a:txBody>
                  <a:tcPr anchor="ctr">
                    <a:lnL>
                      <a:noFill/>
                    </a:lnL>
                    <a:lnR>
                      <a:noFill/>
                    </a:lnR>
                    <a:lnT>
                      <a:noFill/>
                    </a:lnT>
                    <a:lnB>
                      <a:noFill/>
                    </a:lnB>
                    <a:solidFill>
                      <a:srgbClr val="F5F5F5"/>
                    </a:solidFill>
                  </a:tcPr>
                </a:tc>
                <a:extLst>
                  <a:ext uri="{0D108BD9-81ED-4DB2-BD59-A6C34878D82A}">
                    <a16:rowId xmlns:a16="http://schemas.microsoft.com/office/drawing/2014/main" val="3196804196"/>
                  </a:ext>
                </a:extLst>
              </a:tr>
              <a:tr h="416612">
                <a:tc>
                  <a:txBody>
                    <a:bodyPr/>
                    <a:lstStyle/>
                    <a:p>
                      <a:pPr algn="r" fontAlgn="ctr"/>
                      <a:r>
                        <a:rPr lang="en-SG">
                          <a:effectLst/>
                        </a:rPr>
                        <a:t>18</a:t>
                      </a:r>
                    </a:p>
                  </a:txBody>
                  <a:tcPr anchor="ctr">
                    <a:lnL>
                      <a:noFill/>
                    </a:lnL>
                    <a:lnR>
                      <a:noFill/>
                    </a:lnR>
                    <a:lnT>
                      <a:noFill/>
                    </a:lnT>
                    <a:lnB>
                      <a:noFill/>
                    </a:lnB>
                    <a:solidFill>
                      <a:srgbClr val="FFFFFF"/>
                    </a:solidFill>
                  </a:tcPr>
                </a:tc>
                <a:tc>
                  <a:txBody>
                    <a:bodyPr/>
                    <a:lstStyle/>
                    <a:p>
                      <a:pPr algn="r" fontAlgn="ctr"/>
                      <a:r>
                        <a:rPr lang="en-SG">
                          <a:effectLst/>
                        </a:rPr>
                        <a:t>amd64fre</a:t>
                      </a:r>
                    </a:p>
                  </a:txBody>
                  <a:tcPr anchor="ctr">
                    <a:lnL>
                      <a:noFill/>
                    </a:lnL>
                    <a:lnR>
                      <a:noFill/>
                    </a:lnR>
                    <a:lnT>
                      <a:noFill/>
                    </a:lnT>
                    <a:lnB>
                      <a:noFill/>
                    </a:lnB>
                    <a:solidFill>
                      <a:srgbClr val="FFFFFF"/>
                    </a:solidFill>
                  </a:tcPr>
                </a:tc>
                <a:tc>
                  <a:txBody>
                    <a:bodyPr/>
                    <a:lstStyle/>
                    <a:p>
                      <a:pPr algn="r" fontAlgn="ctr"/>
                      <a:r>
                        <a:rPr lang="en-SG" dirty="0">
                          <a:effectLst/>
                        </a:rPr>
                        <a:t>0.998746</a:t>
                      </a:r>
                    </a:p>
                  </a:txBody>
                  <a:tcPr anchor="ctr">
                    <a:lnL>
                      <a:noFill/>
                    </a:lnL>
                    <a:lnR>
                      <a:noFill/>
                    </a:lnR>
                    <a:lnT>
                      <a:noFill/>
                    </a:lnT>
                    <a:lnB>
                      <a:noFill/>
                    </a:lnB>
                    <a:solidFill>
                      <a:srgbClr val="FFFFFF"/>
                    </a:solidFill>
                  </a:tcPr>
                </a:tc>
                <a:extLst>
                  <a:ext uri="{0D108BD9-81ED-4DB2-BD59-A6C34878D82A}">
                    <a16:rowId xmlns:a16="http://schemas.microsoft.com/office/drawing/2014/main" val="4142001869"/>
                  </a:ext>
                </a:extLst>
              </a:tr>
              <a:tr h="416612">
                <a:tc>
                  <a:txBody>
                    <a:bodyPr/>
                    <a:lstStyle/>
                    <a:p>
                      <a:pPr algn="r" fontAlgn="ctr"/>
                      <a:r>
                        <a:rPr lang="en-SG">
                          <a:effectLst/>
                        </a:rPr>
                        <a:t>18</a:t>
                      </a:r>
                    </a:p>
                  </a:txBody>
                  <a:tcPr anchor="ctr">
                    <a:lnL>
                      <a:noFill/>
                    </a:lnL>
                    <a:lnR>
                      <a:noFill/>
                    </a:lnR>
                    <a:lnT>
                      <a:noFill/>
                    </a:lnT>
                    <a:lnB>
                      <a:noFill/>
                    </a:lnB>
                    <a:solidFill>
                      <a:srgbClr val="F5F5F5"/>
                    </a:solidFill>
                  </a:tcPr>
                </a:tc>
                <a:tc>
                  <a:txBody>
                    <a:bodyPr/>
                    <a:lstStyle/>
                    <a:p>
                      <a:pPr algn="r" fontAlgn="ctr"/>
                      <a:r>
                        <a:rPr lang="en-SG">
                          <a:effectLst/>
                        </a:rPr>
                        <a:t>amd64fre</a:t>
                      </a:r>
                    </a:p>
                  </a:txBody>
                  <a:tcPr anchor="ctr">
                    <a:lnL>
                      <a:noFill/>
                    </a:lnL>
                    <a:lnR>
                      <a:noFill/>
                    </a:lnR>
                    <a:lnT>
                      <a:noFill/>
                    </a:lnT>
                    <a:lnB>
                      <a:noFill/>
                    </a:lnB>
                    <a:solidFill>
                      <a:srgbClr val="F5F5F5"/>
                    </a:solidFill>
                  </a:tcPr>
                </a:tc>
                <a:tc>
                  <a:txBody>
                    <a:bodyPr/>
                    <a:lstStyle/>
                    <a:p>
                      <a:pPr algn="r" fontAlgn="ctr"/>
                      <a:r>
                        <a:rPr lang="en-SG">
                          <a:effectLst/>
                        </a:rPr>
                        <a:t>0.521999</a:t>
                      </a:r>
                    </a:p>
                  </a:txBody>
                  <a:tcPr anchor="ctr">
                    <a:lnL>
                      <a:noFill/>
                    </a:lnL>
                    <a:lnR>
                      <a:noFill/>
                    </a:lnR>
                    <a:lnT>
                      <a:noFill/>
                    </a:lnT>
                    <a:lnB>
                      <a:noFill/>
                    </a:lnB>
                    <a:solidFill>
                      <a:srgbClr val="F5F5F5"/>
                    </a:solidFill>
                  </a:tcPr>
                </a:tc>
                <a:extLst>
                  <a:ext uri="{0D108BD9-81ED-4DB2-BD59-A6C34878D82A}">
                    <a16:rowId xmlns:a16="http://schemas.microsoft.com/office/drawing/2014/main" val="2835718770"/>
                  </a:ext>
                </a:extLst>
              </a:tr>
              <a:tr h="416612">
                <a:tc>
                  <a:txBody>
                    <a:bodyPr/>
                    <a:lstStyle/>
                    <a:p>
                      <a:pPr algn="r" fontAlgn="ctr"/>
                      <a:r>
                        <a:rPr lang="en-SG">
                          <a:effectLst/>
                        </a:rPr>
                        <a:t>12</a:t>
                      </a:r>
                    </a:p>
                  </a:txBody>
                  <a:tcPr anchor="ctr">
                    <a:lnL>
                      <a:noFill/>
                    </a:lnL>
                    <a:lnR>
                      <a:noFill/>
                    </a:lnR>
                    <a:lnT>
                      <a:noFill/>
                    </a:lnT>
                    <a:lnB>
                      <a:noFill/>
                    </a:lnB>
                    <a:solidFill>
                      <a:srgbClr val="FFFFFF"/>
                    </a:solidFill>
                  </a:tcPr>
                </a:tc>
                <a:tc>
                  <a:txBody>
                    <a:bodyPr/>
                    <a:lstStyle/>
                    <a:p>
                      <a:pPr algn="r" fontAlgn="ctr"/>
                      <a:r>
                        <a:rPr lang="en-SG">
                          <a:effectLst/>
                        </a:rPr>
                        <a:t>amd64fre</a:t>
                      </a:r>
                    </a:p>
                  </a:txBody>
                  <a:tcPr anchor="ctr">
                    <a:lnL>
                      <a:noFill/>
                    </a:lnL>
                    <a:lnR>
                      <a:noFill/>
                    </a:lnR>
                    <a:lnT>
                      <a:noFill/>
                    </a:lnT>
                    <a:lnB>
                      <a:noFill/>
                    </a:lnB>
                    <a:solidFill>
                      <a:srgbClr val="FFFFFF"/>
                    </a:solidFill>
                  </a:tcPr>
                </a:tc>
                <a:tc>
                  <a:txBody>
                    <a:bodyPr/>
                    <a:lstStyle/>
                    <a:p>
                      <a:pPr algn="r" fontAlgn="ctr"/>
                      <a:r>
                        <a:rPr lang="en-SG">
                          <a:effectLst/>
                        </a:rPr>
                        <a:t>0.980577</a:t>
                      </a:r>
                    </a:p>
                  </a:txBody>
                  <a:tcPr anchor="ctr">
                    <a:lnL>
                      <a:noFill/>
                    </a:lnL>
                    <a:lnR>
                      <a:noFill/>
                    </a:lnR>
                    <a:lnT>
                      <a:noFill/>
                    </a:lnT>
                    <a:lnB>
                      <a:noFill/>
                    </a:lnB>
                    <a:solidFill>
                      <a:srgbClr val="FFFFFF"/>
                    </a:solidFill>
                  </a:tcPr>
                </a:tc>
                <a:extLst>
                  <a:ext uri="{0D108BD9-81ED-4DB2-BD59-A6C34878D82A}">
                    <a16:rowId xmlns:a16="http://schemas.microsoft.com/office/drawing/2014/main" val="1909961547"/>
                  </a:ext>
                </a:extLst>
              </a:tr>
              <a:tr h="416612">
                <a:tc>
                  <a:txBody>
                    <a:bodyPr/>
                    <a:lstStyle/>
                    <a:p>
                      <a:pPr algn="r" fontAlgn="ctr"/>
                      <a:r>
                        <a:rPr lang="en-SG">
                          <a:effectLst/>
                        </a:rPr>
                        <a:t>18</a:t>
                      </a:r>
                    </a:p>
                  </a:txBody>
                  <a:tcPr anchor="ctr">
                    <a:lnL>
                      <a:noFill/>
                    </a:lnL>
                    <a:lnR>
                      <a:noFill/>
                    </a:lnR>
                    <a:lnT>
                      <a:noFill/>
                    </a:lnT>
                    <a:lnB>
                      <a:noFill/>
                    </a:lnB>
                    <a:solidFill>
                      <a:srgbClr val="F5F5F5"/>
                    </a:solidFill>
                  </a:tcPr>
                </a:tc>
                <a:tc>
                  <a:txBody>
                    <a:bodyPr/>
                    <a:lstStyle/>
                    <a:p>
                      <a:pPr algn="r" fontAlgn="ctr"/>
                      <a:r>
                        <a:rPr lang="en-SG">
                          <a:effectLst/>
                        </a:rPr>
                        <a:t>amd64fre</a:t>
                      </a:r>
                    </a:p>
                  </a:txBody>
                  <a:tcPr anchor="ctr">
                    <a:lnL>
                      <a:noFill/>
                    </a:lnL>
                    <a:lnR>
                      <a:noFill/>
                    </a:lnR>
                    <a:lnT>
                      <a:noFill/>
                    </a:lnT>
                    <a:lnB>
                      <a:noFill/>
                    </a:lnB>
                    <a:solidFill>
                      <a:srgbClr val="F5F5F5"/>
                    </a:solidFill>
                  </a:tcPr>
                </a:tc>
                <a:tc>
                  <a:txBody>
                    <a:bodyPr/>
                    <a:lstStyle/>
                    <a:p>
                      <a:pPr algn="r" fontAlgn="ctr"/>
                      <a:r>
                        <a:rPr lang="en-SG" dirty="0">
                          <a:effectLst/>
                        </a:rPr>
                        <a:t>0.997050</a:t>
                      </a:r>
                    </a:p>
                  </a:txBody>
                  <a:tcPr anchor="ctr">
                    <a:lnL>
                      <a:noFill/>
                    </a:lnL>
                    <a:lnR>
                      <a:noFill/>
                    </a:lnR>
                    <a:lnT>
                      <a:noFill/>
                    </a:lnT>
                    <a:lnB>
                      <a:noFill/>
                    </a:lnB>
                    <a:solidFill>
                      <a:srgbClr val="F5F5F5"/>
                    </a:solidFill>
                  </a:tcPr>
                </a:tc>
                <a:extLst>
                  <a:ext uri="{0D108BD9-81ED-4DB2-BD59-A6C34878D82A}">
                    <a16:rowId xmlns:a16="http://schemas.microsoft.com/office/drawing/2014/main" val="1795403482"/>
                  </a:ext>
                </a:extLst>
              </a:tr>
              <a:tr h="416612">
                <a:tc>
                  <a:txBody>
                    <a:bodyPr/>
                    <a:lstStyle/>
                    <a:p>
                      <a:pPr algn="r" fontAlgn="ctr"/>
                      <a:r>
                        <a:rPr lang="en-SG">
                          <a:effectLst/>
                        </a:rPr>
                        <a:t>18</a:t>
                      </a:r>
                    </a:p>
                  </a:txBody>
                  <a:tcPr anchor="ctr">
                    <a:lnL>
                      <a:noFill/>
                    </a:lnL>
                    <a:lnR>
                      <a:noFill/>
                    </a:lnR>
                    <a:lnT>
                      <a:noFill/>
                    </a:lnT>
                    <a:lnB>
                      <a:noFill/>
                    </a:lnB>
                    <a:solidFill>
                      <a:srgbClr val="FFFFFF"/>
                    </a:solidFill>
                  </a:tcPr>
                </a:tc>
                <a:tc>
                  <a:txBody>
                    <a:bodyPr/>
                    <a:lstStyle/>
                    <a:p>
                      <a:pPr algn="r" fontAlgn="ctr"/>
                      <a:r>
                        <a:rPr lang="en-SG">
                          <a:effectLst/>
                        </a:rPr>
                        <a:t>amd64fre</a:t>
                      </a:r>
                    </a:p>
                  </a:txBody>
                  <a:tcPr anchor="ctr">
                    <a:lnL>
                      <a:noFill/>
                    </a:lnL>
                    <a:lnR>
                      <a:noFill/>
                    </a:lnR>
                    <a:lnT>
                      <a:noFill/>
                    </a:lnT>
                    <a:lnB>
                      <a:noFill/>
                    </a:lnB>
                    <a:solidFill>
                      <a:srgbClr val="FFFFFF"/>
                    </a:solidFill>
                  </a:tcPr>
                </a:tc>
                <a:tc>
                  <a:txBody>
                    <a:bodyPr/>
                    <a:lstStyle/>
                    <a:p>
                      <a:pPr algn="r" fontAlgn="ctr"/>
                      <a:r>
                        <a:rPr lang="en-SG">
                          <a:effectLst/>
                        </a:rPr>
                        <a:t>0.399996</a:t>
                      </a:r>
                    </a:p>
                  </a:txBody>
                  <a:tcPr anchor="ctr">
                    <a:lnL>
                      <a:noFill/>
                    </a:lnL>
                    <a:lnR>
                      <a:noFill/>
                    </a:lnR>
                    <a:lnT>
                      <a:noFill/>
                    </a:lnT>
                    <a:lnB>
                      <a:noFill/>
                    </a:lnB>
                    <a:solidFill>
                      <a:srgbClr val="FFFFFF"/>
                    </a:solidFill>
                  </a:tcPr>
                </a:tc>
                <a:extLst>
                  <a:ext uri="{0D108BD9-81ED-4DB2-BD59-A6C34878D82A}">
                    <a16:rowId xmlns:a16="http://schemas.microsoft.com/office/drawing/2014/main" val="1480984542"/>
                  </a:ext>
                </a:extLst>
              </a:tr>
              <a:tr h="416612">
                <a:tc>
                  <a:txBody>
                    <a:bodyPr/>
                    <a:lstStyle/>
                    <a:p>
                      <a:pPr algn="r" fontAlgn="ctr"/>
                      <a:r>
                        <a:rPr lang="en-SG">
                          <a:effectLst/>
                        </a:rPr>
                        <a:t>18</a:t>
                      </a:r>
                    </a:p>
                  </a:txBody>
                  <a:tcPr anchor="ctr">
                    <a:lnL>
                      <a:noFill/>
                    </a:lnL>
                    <a:lnR>
                      <a:noFill/>
                    </a:lnR>
                    <a:lnT>
                      <a:noFill/>
                    </a:lnT>
                    <a:lnB>
                      <a:noFill/>
                    </a:lnB>
                    <a:solidFill>
                      <a:srgbClr val="F5F5F5"/>
                    </a:solidFill>
                  </a:tcPr>
                </a:tc>
                <a:tc>
                  <a:txBody>
                    <a:bodyPr/>
                    <a:lstStyle/>
                    <a:p>
                      <a:pPr algn="r" fontAlgn="ctr"/>
                      <a:r>
                        <a:rPr lang="en-SG">
                          <a:effectLst/>
                        </a:rPr>
                        <a:t>amd64fre</a:t>
                      </a:r>
                    </a:p>
                  </a:txBody>
                  <a:tcPr anchor="ctr">
                    <a:lnL>
                      <a:noFill/>
                    </a:lnL>
                    <a:lnR>
                      <a:noFill/>
                    </a:lnR>
                    <a:lnT>
                      <a:noFill/>
                    </a:lnT>
                    <a:lnB>
                      <a:noFill/>
                    </a:lnB>
                    <a:solidFill>
                      <a:srgbClr val="F5F5F5"/>
                    </a:solidFill>
                  </a:tcPr>
                </a:tc>
                <a:tc>
                  <a:txBody>
                    <a:bodyPr/>
                    <a:lstStyle/>
                    <a:p>
                      <a:pPr algn="r" fontAlgn="ctr"/>
                      <a:r>
                        <a:rPr lang="en-SG">
                          <a:effectLst/>
                        </a:rPr>
                        <a:t>0.228599</a:t>
                      </a:r>
                    </a:p>
                  </a:txBody>
                  <a:tcPr anchor="ctr">
                    <a:lnL>
                      <a:noFill/>
                    </a:lnL>
                    <a:lnR>
                      <a:noFill/>
                    </a:lnR>
                    <a:lnT>
                      <a:noFill/>
                    </a:lnT>
                    <a:lnB>
                      <a:noFill/>
                    </a:lnB>
                    <a:solidFill>
                      <a:srgbClr val="F5F5F5"/>
                    </a:solidFill>
                  </a:tcPr>
                </a:tc>
                <a:extLst>
                  <a:ext uri="{0D108BD9-81ED-4DB2-BD59-A6C34878D82A}">
                    <a16:rowId xmlns:a16="http://schemas.microsoft.com/office/drawing/2014/main" val="518791145"/>
                  </a:ext>
                </a:extLst>
              </a:tr>
              <a:tr h="416612">
                <a:tc>
                  <a:txBody>
                    <a:bodyPr/>
                    <a:lstStyle/>
                    <a:p>
                      <a:pPr algn="r" fontAlgn="ctr"/>
                      <a:r>
                        <a:rPr lang="en-SG" dirty="0">
                          <a:effectLst/>
                        </a:rPr>
                        <a:t>18</a:t>
                      </a:r>
                    </a:p>
                  </a:txBody>
                  <a:tcPr anchor="ctr">
                    <a:lnL>
                      <a:noFill/>
                    </a:lnL>
                    <a:lnR>
                      <a:noFill/>
                    </a:lnR>
                    <a:lnT>
                      <a:noFill/>
                    </a:lnT>
                    <a:lnB>
                      <a:noFill/>
                    </a:lnB>
                    <a:solidFill>
                      <a:srgbClr val="FFFFFF"/>
                    </a:solidFill>
                  </a:tcPr>
                </a:tc>
                <a:tc>
                  <a:txBody>
                    <a:bodyPr/>
                    <a:lstStyle/>
                    <a:p>
                      <a:pPr algn="r" fontAlgn="ctr"/>
                      <a:r>
                        <a:rPr lang="en-SG">
                          <a:effectLst/>
                        </a:rPr>
                        <a:t>amd64fre</a:t>
                      </a:r>
                    </a:p>
                  </a:txBody>
                  <a:tcPr anchor="ctr">
                    <a:lnL>
                      <a:noFill/>
                    </a:lnL>
                    <a:lnR>
                      <a:noFill/>
                    </a:lnR>
                    <a:lnT>
                      <a:noFill/>
                    </a:lnT>
                    <a:lnB>
                      <a:noFill/>
                    </a:lnB>
                    <a:solidFill>
                      <a:srgbClr val="FFFFFF"/>
                    </a:solidFill>
                  </a:tcPr>
                </a:tc>
                <a:tc>
                  <a:txBody>
                    <a:bodyPr/>
                    <a:lstStyle/>
                    <a:p>
                      <a:pPr algn="r" fontAlgn="ctr"/>
                      <a:r>
                        <a:rPr lang="en-SG" dirty="0">
                          <a:effectLst/>
                        </a:rPr>
                        <a:t>0.39918</a:t>
                      </a:r>
                    </a:p>
                  </a:txBody>
                  <a:tcPr anchor="ctr">
                    <a:lnL>
                      <a:noFill/>
                    </a:lnL>
                    <a:lnR>
                      <a:noFill/>
                    </a:lnR>
                    <a:lnT>
                      <a:noFill/>
                    </a:lnT>
                    <a:lnB>
                      <a:noFill/>
                    </a:lnB>
                    <a:solidFill>
                      <a:srgbClr val="FFFFFF"/>
                    </a:solidFill>
                  </a:tcPr>
                </a:tc>
                <a:extLst>
                  <a:ext uri="{0D108BD9-81ED-4DB2-BD59-A6C34878D82A}">
                    <a16:rowId xmlns:a16="http://schemas.microsoft.com/office/drawing/2014/main" val="2466550125"/>
                  </a:ext>
                </a:extLst>
              </a:tr>
            </a:tbl>
          </a:graphicData>
        </a:graphic>
      </p:graphicFrame>
    </p:spTree>
    <p:extLst>
      <p:ext uri="{BB962C8B-B14F-4D97-AF65-F5344CB8AC3E}">
        <p14:creationId xmlns:p14="http://schemas.microsoft.com/office/powerpoint/2010/main" val="90985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A13E4A-90FB-D244-A898-485BA8FDBACF}"/>
              </a:ext>
            </a:extLst>
          </p:cNvPr>
          <p:cNvSpPr txBox="1">
            <a:spLocks/>
          </p:cNvSpPr>
          <p:nvPr/>
        </p:nvSpPr>
        <p:spPr>
          <a:xfrm>
            <a:off x="6557403" y="1912992"/>
            <a:ext cx="5126633" cy="8300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tx1">
                    <a:lumMod val="65000"/>
                    <a:lumOff val="35000"/>
                  </a:schemeClr>
                </a:solidFill>
                <a:latin typeface="+mn-lt"/>
              </a:rPr>
              <a:t>Check For </a:t>
            </a:r>
            <a:r>
              <a:rPr lang="en-US" sz="3200" b="1" dirty="0">
                <a:solidFill>
                  <a:schemeClr val="tx1">
                    <a:lumMod val="65000"/>
                    <a:lumOff val="35000"/>
                  </a:schemeClr>
                </a:solidFill>
                <a:latin typeface="+mn-lt"/>
              </a:rPr>
              <a:t>Multicollinearity</a:t>
            </a:r>
            <a:endParaRPr lang="en-US" sz="3600" b="1" dirty="0">
              <a:solidFill>
                <a:schemeClr val="tx1">
                  <a:lumMod val="65000"/>
                  <a:lumOff val="35000"/>
                </a:schemeClr>
              </a:solidFill>
              <a:latin typeface="+mn-lt"/>
            </a:endParaRPr>
          </a:p>
        </p:txBody>
      </p:sp>
      <p:sp>
        <p:nvSpPr>
          <p:cNvPr id="5" name="TextBox 4">
            <a:extLst>
              <a:ext uri="{FF2B5EF4-FFF2-40B4-BE49-F238E27FC236}">
                <a16:creationId xmlns:a16="http://schemas.microsoft.com/office/drawing/2014/main" id="{C79C7B51-D4C9-B645-993E-F74676C0BB0A}"/>
              </a:ext>
            </a:extLst>
          </p:cNvPr>
          <p:cNvSpPr txBox="1"/>
          <p:nvPr/>
        </p:nvSpPr>
        <p:spPr>
          <a:xfrm>
            <a:off x="6606022" y="3140754"/>
            <a:ext cx="4554546" cy="923330"/>
          </a:xfrm>
          <a:prstGeom prst="rect">
            <a:avLst/>
          </a:prstGeom>
          <a:noFill/>
        </p:spPr>
        <p:txBody>
          <a:bodyPr wrap="square" rtlCol="0">
            <a:spAutoFit/>
          </a:bodyPr>
          <a:lstStyle/>
          <a:p>
            <a:pPr marL="285750" indent="-285750">
              <a:buFont typeface="Arial" panose="020B0604020202020204" pitchFamily="34" charset="0"/>
              <a:buChar char="•"/>
            </a:pPr>
            <a:r>
              <a:rPr lang="en-US" dirty="0"/>
              <a:t>Dropped features that shows &gt;= 0.60 in collinearity with other features.</a:t>
            </a:r>
          </a:p>
          <a:p>
            <a:endParaRPr lang="en-US" dirty="0"/>
          </a:p>
        </p:txBody>
      </p:sp>
      <p:pic>
        <p:nvPicPr>
          <p:cNvPr id="12" name="Picture 11" descr="A picture containing building, table, window&#10;&#10;Description automatically generated">
            <a:extLst>
              <a:ext uri="{FF2B5EF4-FFF2-40B4-BE49-F238E27FC236}">
                <a16:creationId xmlns:a16="http://schemas.microsoft.com/office/drawing/2014/main" id="{19A4F0D6-B882-884A-BC72-BD27293C1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pic>
        <p:nvPicPr>
          <p:cNvPr id="7" name="Picture 6" descr="Chart&#10;&#10;Description automatically generated">
            <a:extLst>
              <a:ext uri="{FF2B5EF4-FFF2-40B4-BE49-F238E27FC236}">
                <a16:creationId xmlns:a16="http://schemas.microsoft.com/office/drawing/2014/main" id="{FA243872-DA8C-324B-AF71-BCA6DB6744A9}"/>
              </a:ext>
            </a:extLst>
          </p:cNvPr>
          <p:cNvPicPr>
            <a:picLocks noChangeAspect="1"/>
          </p:cNvPicPr>
          <p:nvPr/>
        </p:nvPicPr>
        <p:blipFill rotWithShape="1">
          <a:blip r:embed="rId4"/>
          <a:srcRect l="1135" t="10966" r="15146" b="2507"/>
          <a:stretch/>
        </p:blipFill>
        <p:spPr>
          <a:xfrm>
            <a:off x="507964" y="290023"/>
            <a:ext cx="5367185" cy="6277953"/>
          </a:xfrm>
          <a:prstGeom prst="rect">
            <a:avLst/>
          </a:prstGeom>
        </p:spPr>
      </p:pic>
      <p:sp>
        <p:nvSpPr>
          <p:cNvPr id="10" name="TextBox 9">
            <a:extLst>
              <a:ext uri="{FF2B5EF4-FFF2-40B4-BE49-F238E27FC236}">
                <a16:creationId xmlns:a16="http://schemas.microsoft.com/office/drawing/2014/main" id="{56290A9C-665D-EC44-9A23-6A6FF543C9A6}"/>
              </a:ext>
            </a:extLst>
          </p:cNvPr>
          <p:cNvSpPr txBox="1"/>
          <p:nvPr/>
        </p:nvSpPr>
        <p:spPr>
          <a:xfrm>
            <a:off x="2310080" y="665409"/>
            <a:ext cx="2267815" cy="276999"/>
          </a:xfrm>
          <a:prstGeom prst="rect">
            <a:avLst/>
          </a:prstGeom>
          <a:noFill/>
        </p:spPr>
        <p:txBody>
          <a:bodyPr wrap="square" rtlCol="0">
            <a:spAutoFit/>
          </a:bodyPr>
          <a:lstStyle/>
          <a:p>
            <a:r>
              <a:rPr lang="en-US" sz="1200" b="1" dirty="0" err="1"/>
              <a:t>GeoNameIdentifier</a:t>
            </a:r>
            <a:endParaRPr lang="en-US" sz="1200" b="1" dirty="0"/>
          </a:p>
        </p:txBody>
      </p:sp>
      <p:sp>
        <p:nvSpPr>
          <p:cNvPr id="17" name="TextBox 16">
            <a:extLst>
              <a:ext uri="{FF2B5EF4-FFF2-40B4-BE49-F238E27FC236}">
                <a16:creationId xmlns:a16="http://schemas.microsoft.com/office/drawing/2014/main" id="{032FE7C1-2738-394B-AC39-B305DCBA5C01}"/>
              </a:ext>
            </a:extLst>
          </p:cNvPr>
          <p:cNvSpPr txBox="1"/>
          <p:nvPr/>
        </p:nvSpPr>
        <p:spPr>
          <a:xfrm>
            <a:off x="3865055" y="2743026"/>
            <a:ext cx="840811" cy="276999"/>
          </a:xfrm>
          <a:prstGeom prst="rect">
            <a:avLst/>
          </a:prstGeom>
          <a:noFill/>
        </p:spPr>
        <p:txBody>
          <a:bodyPr wrap="square" rtlCol="0">
            <a:spAutoFit/>
          </a:bodyPr>
          <a:lstStyle/>
          <a:p>
            <a:r>
              <a:rPr lang="en-US" sz="1200" b="1" dirty="0" err="1"/>
              <a:t>OSBuild</a:t>
            </a:r>
            <a:endParaRPr lang="en-US" sz="1200" b="1" dirty="0"/>
          </a:p>
        </p:txBody>
      </p:sp>
      <p:sp>
        <p:nvSpPr>
          <p:cNvPr id="18" name="TextBox 17">
            <a:extLst>
              <a:ext uri="{FF2B5EF4-FFF2-40B4-BE49-F238E27FC236}">
                <a16:creationId xmlns:a16="http://schemas.microsoft.com/office/drawing/2014/main" id="{098AC130-8EBC-9141-A666-53CD1608BEB9}"/>
              </a:ext>
            </a:extLst>
          </p:cNvPr>
          <p:cNvSpPr txBox="1"/>
          <p:nvPr/>
        </p:nvSpPr>
        <p:spPr>
          <a:xfrm>
            <a:off x="4453930" y="3885186"/>
            <a:ext cx="1396953" cy="461665"/>
          </a:xfrm>
          <a:prstGeom prst="rect">
            <a:avLst/>
          </a:prstGeom>
          <a:noFill/>
        </p:spPr>
        <p:txBody>
          <a:bodyPr wrap="square" rtlCol="0">
            <a:spAutoFit/>
          </a:bodyPr>
          <a:lstStyle/>
          <a:p>
            <a:r>
              <a:rPr lang="en-US" sz="1200" b="1" dirty="0" err="1"/>
              <a:t>Census_OSInstall</a:t>
            </a:r>
            <a:br>
              <a:rPr lang="en-US" sz="1200" b="1" dirty="0"/>
            </a:br>
            <a:r>
              <a:rPr lang="en-US" sz="1200" b="1" dirty="0" err="1"/>
              <a:t>LanguageIdentifier</a:t>
            </a:r>
            <a:endParaRPr lang="en-US" sz="1200" b="1" dirty="0"/>
          </a:p>
        </p:txBody>
      </p:sp>
      <p:sp>
        <p:nvSpPr>
          <p:cNvPr id="19" name="TextBox 18">
            <a:extLst>
              <a:ext uri="{FF2B5EF4-FFF2-40B4-BE49-F238E27FC236}">
                <a16:creationId xmlns:a16="http://schemas.microsoft.com/office/drawing/2014/main" id="{4D79ADAD-6102-A44C-B958-E2DE43DC8FAE}"/>
              </a:ext>
            </a:extLst>
          </p:cNvPr>
          <p:cNvSpPr txBox="1"/>
          <p:nvPr/>
        </p:nvSpPr>
        <p:spPr>
          <a:xfrm>
            <a:off x="3304907" y="3034818"/>
            <a:ext cx="2545976" cy="461665"/>
          </a:xfrm>
          <a:prstGeom prst="rect">
            <a:avLst/>
          </a:prstGeom>
          <a:noFill/>
        </p:spPr>
        <p:txBody>
          <a:bodyPr wrap="square" rtlCol="0">
            <a:spAutoFit/>
          </a:bodyPr>
          <a:lstStyle/>
          <a:p>
            <a:pPr lvl="1"/>
            <a:r>
              <a:rPr lang="en-US" sz="1200" b="1" dirty="0" err="1"/>
              <a:t>Census_InternalPrimary</a:t>
            </a:r>
            <a:br>
              <a:rPr lang="en-US" sz="1200" b="1" dirty="0"/>
            </a:br>
            <a:r>
              <a:rPr lang="en-US" sz="1200" b="1" dirty="0" err="1"/>
              <a:t>DisplayResolutionHorizontal</a:t>
            </a:r>
            <a:endParaRPr lang="en-US" sz="1200" b="1" dirty="0"/>
          </a:p>
        </p:txBody>
      </p:sp>
      <p:sp>
        <p:nvSpPr>
          <p:cNvPr id="21" name="TextBox 20">
            <a:extLst>
              <a:ext uri="{FF2B5EF4-FFF2-40B4-BE49-F238E27FC236}">
                <a16:creationId xmlns:a16="http://schemas.microsoft.com/office/drawing/2014/main" id="{5527C9C7-83DD-8846-986C-3D1FE1D86EDA}"/>
              </a:ext>
            </a:extLst>
          </p:cNvPr>
          <p:cNvSpPr txBox="1"/>
          <p:nvPr/>
        </p:nvSpPr>
        <p:spPr>
          <a:xfrm>
            <a:off x="3481270" y="1882581"/>
            <a:ext cx="2079114" cy="276999"/>
          </a:xfrm>
          <a:prstGeom prst="rect">
            <a:avLst/>
          </a:prstGeom>
          <a:noFill/>
        </p:spPr>
        <p:txBody>
          <a:bodyPr wrap="square" rtlCol="0">
            <a:spAutoFit/>
          </a:bodyPr>
          <a:lstStyle/>
          <a:p>
            <a:r>
              <a:rPr lang="en-US" sz="1200" b="1" dirty="0" err="1"/>
              <a:t>Census_TotalPhysicalRAM</a:t>
            </a:r>
            <a:endParaRPr lang="en-US" sz="1200" b="1" dirty="0"/>
          </a:p>
        </p:txBody>
      </p:sp>
      <p:sp>
        <p:nvSpPr>
          <p:cNvPr id="22" name="TextBox 21">
            <a:extLst>
              <a:ext uri="{FF2B5EF4-FFF2-40B4-BE49-F238E27FC236}">
                <a16:creationId xmlns:a16="http://schemas.microsoft.com/office/drawing/2014/main" id="{68C66599-E31F-3244-B9E4-09C5AEF999DB}"/>
              </a:ext>
            </a:extLst>
          </p:cNvPr>
          <p:cNvSpPr txBox="1"/>
          <p:nvPr/>
        </p:nvSpPr>
        <p:spPr>
          <a:xfrm>
            <a:off x="2049550" y="1245353"/>
            <a:ext cx="2855808" cy="276999"/>
          </a:xfrm>
          <a:prstGeom prst="rect">
            <a:avLst/>
          </a:prstGeom>
          <a:noFill/>
        </p:spPr>
        <p:txBody>
          <a:bodyPr wrap="square" rtlCol="0">
            <a:spAutoFit/>
          </a:bodyPr>
          <a:lstStyle/>
          <a:p>
            <a:r>
              <a:rPr lang="en-US" sz="1200" b="1" dirty="0" err="1"/>
              <a:t>Census_ProcessorModelIdentifier</a:t>
            </a:r>
            <a:endParaRPr lang="en-US" sz="1200" b="1" dirty="0"/>
          </a:p>
        </p:txBody>
      </p:sp>
      <p:cxnSp>
        <p:nvCxnSpPr>
          <p:cNvPr id="14" name="Straight Connector 13">
            <a:extLst>
              <a:ext uri="{FF2B5EF4-FFF2-40B4-BE49-F238E27FC236}">
                <a16:creationId xmlns:a16="http://schemas.microsoft.com/office/drawing/2014/main" id="{83D311B3-CEBE-B544-929B-9FBACE01D052}"/>
              </a:ext>
            </a:extLst>
          </p:cNvPr>
          <p:cNvCxnSpPr>
            <a:endCxn id="10" idx="1"/>
          </p:cNvCxnSpPr>
          <p:nvPr/>
        </p:nvCxnSpPr>
        <p:spPr>
          <a:xfrm flipV="1">
            <a:off x="1667435" y="803909"/>
            <a:ext cx="642645" cy="4627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4446E3-371F-8F49-82E0-59D5B92A906F}"/>
              </a:ext>
            </a:extLst>
          </p:cNvPr>
          <p:cNvCxnSpPr>
            <a:cxnSpLocks/>
          </p:cNvCxnSpPr>
          <p:nvPr/>
        </p:nvCxnSpPr>
        <p:spPr>
          <a:xfrm flipV="1">
            <a:off x="2939128" y="1538042"/>
            <a:ext cx="504859" cy="12847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9C1E4D-BDDD-2947-BF92-31497811F825}"/>
              </a:ext>
            </a:extLst>
          </p:cNvPr>
          <p:cNvCxnSpPr>
            <a:cxnSpLocks/>
            <a:endCxn id="21" idx="2"/>
          </p:cNvCxnSpPr>
          <p:nvPr/>
        </p:nvCxnSpPr>
        <p:spPr>
          <a:xfrm flipV="1">
            <a:off x="2855548" y="2159580"/>
            <a:ext cx="1665279" cy="11060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18614A-EAA3-F940-AEC5-726FDAEA37E9}"/>
              </a:ext>
            </a:extLst>
          </p:cNvPr>
          <p:cNvCxnSpPr>
            <a:cxnSpLocks/>
          </p:cNvCxnSpPr>
          <p:nvPr/>
        </p:nvCxnSpPr>
        <p:spPr>
          <a:xfrm flipV="1">
            <a:off x="2141152" y="2917384"/>
            <a:ext cx="1777690" cy="9564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CFEA76-0A15-B44F-95B4-D9E150D54E44}"/>
              </a:ext>
            </a:extLst>
          </p:cNvPr>
          <p:cNvCxnSpPr>
            <a:cxnSpLocks/>
          </p:cNvCxnSpPr>
          <p:nvPr/>
        </p:nvCxnSpPr>
        <p:spPr>
          <a:xfrm flipV="1">
            <a:off x="3588934" y="3496483"/>
            <a:ext cx="899316" cy="1385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CF087D-A4DF-074A-AA59-93122F255862}"/>
              </a:ext>
            </a:extLst>
          </p:cNvPr>
          <p:cNvCxnSpPr>
            <a:cxnSpLocks/>
            <a:endCxn id="18" idx="1"/>
          </p:cNvCxnSpPr>
          <p:nvPr/>
        </p:nvCxnSpPr>
        <p:spPr>
          <a:xfrm flipV="1">
            <a:off x="4038570" y="4116019"/>
            <a:ext cx="415360" cy="1106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86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9">
            <a:extLst>
              <a:ext uri="{FF2B5EF4-FFF2-40B4-BE49-F238E27FC236}">
                <a16:creationId xmlns:a16="http://schemas.microsoft.com/office/drawing/2014/main" id="{217BE31F-A129-45DD-8071-A63EC47D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11">
            <a:extLst>
              <a:ext uri="{FF2B5EF4-FFF2-40B4-BE49-F238E27FC236}">
                <a16:creationId xmlns:a16="http://schemas.microsoft.com/office/drawing/2014/main" id="{7CA163AC-F477-454A-9FB4-81324C004B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609D7097-03A6-4239-A2E0-784E82C236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6">
              <a:extLst>
                <a:ext uri="{FF2B5EF4-FFF2-40B4-BE49-F238E27FC236}">
                  <a16:creationId xmlns:a16="http://schemas.microsoft.com/office/drawing/2014/main" id="{813887E5-2F5F-4C9D-92F5-F80D937A8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7">
              <a:extLst>
                <a:ext uri="{FF2B5EF4-FFF2-40B4-BE49-F238E27FC236}">
                  <a16:creationId xmlns:a16="http://schemas.microsoft.com/office/drawing/2014/main" id="{57A4F98D-BAD2-4F7F-93D3-FD86C479A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8">
              <a:extLst>
                <a:ext uri="{FF2B5EF4-FFF2-40B4-BE49-F238E27FC236}">
                  <a16:creationId xmlns:a16="http://schemas.microsoft.com/office/drawing/2014/main" id="{FBA2120E-6E1E-4A2B-9CD8-94C39AD80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9">
              <a:extLst>
                <a:ext uri="{FF2B5EF4-FFF2-40B4-BE49-F238E27FC236}">
                  <a16:creationId xmlns:a16="http://schemas.microsoft.com/office/drawing/2014/main" id="{264DA4AC-C3A7-46CE-96BA-018B8FCFE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0">
              <a:extLst>
                <a:ext uri="{FF2B5EF4-FFF2-40B4-BE49-F238E27FC236}">
                  <a16:creationId xmlns:a16="http://schemas.microsoft.com/office/drawing/2014/main" id="{A73A5202-BD67-46B2-9FAB-C1B28AB424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1">
              <a:extLst>
                <a:ext uri="{FF2B5EF4-FFF2-40B4-BE49-F238E27FC236}">
                  <a16:creationId xmlns:a16="http://schemas.microsoft.com/office/drawing/2014/main" id="{01E70EE5-EE26-44BD-A18E-777A1A3D5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2">
              <a:extLst>
                <a:ext uri="{FF2B5EF4-FFF2-40B4-BE49-F238E27FC236}">
                  <a16:creationId xmlns:a16="http://schemas.microsoft.com/office/drawing/2014/main" id="{504A980C-59CB-46F2-A571-87612CDD2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3">
              <a:extLst>
                <a:ext uri="{FF2B5EF4-FFF2-40B4-BE49-F238E27FC236}">
                  <a16:creationId xmlns:a16="http://schemas.microsoft.com/office/drawing/2014/main" id="{B353B73E-7D3C-4184-87FD-295B6B341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4">
              <a:extLst>
                <a:ext uri="{FF2B5EF4-FFF2-40B4-BE49-F238E27FC236}">
                  <a16:creationId xmlns:a16="http://schemas.microsoft.com/office/drawing/2014/main" id="{2EF8F173-9834-4DD9-B995-3F8DAAAE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5">
              <a:extLst>
                <a:ext uri="{FF2B5EF4-FFF2-40B4-BE49-F238E27FC236}">
                  <a16:creationId xmlns:a16="http://schemas.microsoft.com/office/drawing/2014/main" id="{8A9567B5-6E50-4B28-8AC5-CDC159A89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6">
              <a:extLst>
                <a:ext uri="{FF2B5EF4-FFF2-40B4-BE49-F238E27FC236}">
                  <a16:creationId xmlns:a16="http://schemas.microsoft.com/office/drawing/2014/main" id="{F98F9214-A978-485D-814B-5FE3EC570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7">
              <a:extLst>
                <a:ext uri="{FF2B5EF4-FFF2-40B4-BE49-F238E27FC236}">
                  <a16:creationId xmlns:a16="http://schemas.microsoft.com/office/drawing/2014/main" id="{80A8AB3C-056D-4907-ACF6-ABD5BA905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8">
              <a:extLst>
                <a:ext uri="{FF2B5EF4-FFF2-40B4-BE49-F238E27FC236}">
                  <a16:creationId xmlns:a16="http://schemas.microsoft.com/office/drawing/2014/main" id="{CF51BEC3-1414-4B86-B1E1-0051FF181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9">
              <a:extLst>
                <a:ext uri="{FF2B5EF4-FFF2-40B4-BE49-F238E27FC236}">
                  <a16:creationId xmlns:a16="http://schemas.microsoft.com/office/drawing/2014/main" id="{F69D94F0-358D-4931-B5CA-5A223180D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0">
              <a:extLst>
                <a:ext uri="{FF2B5EF4-FFF2-40B4-BE49-F238E27FC236}">
                  <a16:creationId xmlns:a16="http://schemas.microsoft.com/office/drawing/2014/main" id="{5CFB12DB-F2CC-466C-828B-009EA7B5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1">
              <a:extLst>
                <a:ext uri="{FF2B5EF4-FFF2-40B4-BE49-F238E27FC236}">
                  <a16:creationId xmlns:a16="http://schemas.microsoft.com/office/drawing/2014/main" id="{43D8F6E9-0540-4297-A310-D7C9FA65A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2">
              <a:extLst>
                <a:ext uri="{FF2B5EF4-FFF2-40B4-BE49-F238E27FC236}">
                  <a16:creationId xmlns:a16="http://schemas.microsoft.com/office/drawing/2014/main" id="{077E47D8-A4D7-46C2-9EF0-AF1C777C28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3">
              <a:extLst>
                <a:ext uri="{FF2B5EF4-FFF2-40B4-BE49-F238E27FC236}">
                  <a16:creationId xmlns:a16="http://schemas.microsoft.com/office/drawing/2014/main" id="{F1D21ED2-F5A9-4411-934F-B972429F4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4">
              <a:extLst>
                <a:ext uri="{FF2B5EF4-FFF2-40B4-BE49-F238E27FC236}">
                  <a16:creationId xmlns:a16="http://schemas.microsoft.com/office/drawing/2014/main" id="{E2EDE38A-AE13-4408-9B8B-EE6F62C91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
              <a:extLst>
                <a:ext uri="{FF2B5EF4-FFF2-40B4-BE49-F238E27FC236}">
                  <a16:creationId xmlns:a16="http://schemas.microsoft.com/office/drawing/2014/main" id="{3630CEB6-A7D8-45A1-AC44-147C2AF13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34">
            <a:extLst>
              <a:ext uri="{FF2B5EF4-FFF2-40B4-BE49-F238E27FC236}">
                <a16:creationId xmlns:a16="http://schemas.microsoft.com/office/drawing/2014/main" id="{83118EC2-A2C7-4CDB-887C-21E0B0C43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E7D642C1-20ED-4515-B19F-47B6CC83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Isosceles Triangle 22">
              <a:extLst>
                <a:ext uri="{FF2B5EF4-FFF2-40B4-BE49-F238E27FC236}">
                  <a16:creationId xmlns:a16="http://schemas.microsoft.com/office/drawing/2014/main" id="{0E5C6FE8-B8C9-4163-830B-3F8E408E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3A09EDA-AF27-4D31-8A57-4407E0574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 name="Picture 2" descr="Chart, bar chart&#10;&#10;Description automatically generated">
            <a:extLst>
              <a:ext uri="{FF2B5EF4-FFF2-40B4-BE49-F238E27FC236}">
                <a16:creationId xmlns:a16="http://schemas.microsoft.com/office/drawing/2014/main" id="{433D55C6-6F25-8942-8255-F731C53BF025}"/>
              </a:ext>
            </a:extLst>
          </p:cNvPr>
          <p:cNvPicPr>
            <a:picLocks noChangeAspect="1"/>
          </p:cNvPicPr>
          <p:nvPr/>
        </p:nvPicPr>
        <p:blipFill rotWithShape="1">
          <a:blip r:embed="rId3"/>
          <a:srcRect t="2" r="7178" b="-3"/>
          <a:stretch/>
        </p:blipFill>
        <p:spPr>
          <a:xfrm>
            <a:off x="5040314" y="1297127"/>
            <a:ext cx="6619619" cy="2977469"/>
          </a:xfrm>
          <a:prstGeom prst="rect">
            <a:avLst/>
          </a:prstGeom>
          <a:ln w="9525">
            <a:solidFill>
              <a:schemeClr val="tx1">
                <a:alpha val="20000"/>
              </a:schemeClr>
            </a:solidFill>
          </a:ln>
        </p:spPr>
      </p:pic>
      <p:sp>
        <p:nvSpPr>
          <p:cNvPr id="5" name="TextBox 4">
            <a:extLst>
              <a:ext uri="{FF2B5EF4-FFF2-40B4-BE49-F238E27FC236}">
                <a16:creationId xmlns:a16="http://schemas.microsoft.com/office/drawing/2014/main" id="{BFFA8DD2-99CB-AD45-B0F1-407C66E62024}"/>
              </a:ext>
            </a:extLst>
          </p:cNvPr>
          <p:cNvSpPr txBox="1"/>
          <p:nvPr/>
        </p:nvSpPr>
        <p:spPr>
          <a:xfrm>
            <a:off x="5042853" y="4513483"/>
            <a:ext cx="6281873" cy="203141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Categorical Features = 12</a:t>
            </a:r>
          </a:p>
          <a:p>
            <a:pPr marL="285750" indent="-228600">
              <a:lnSpc>
                <a:spcPct val="90000"/>
              </a:lnSpc>
              <a:spcAft>
                <a:spcPts val="600"/>
              </a:spcAft>
              <a:buFont typeface="Arial" panose="020B0604020202020204" pitchFamily="34" charset="0"/>
              <a:buChar char="•"/>
            </a:pPr>
            <a:r>
              <a:rPr lang="en-US" sz="2000" dirty="0"/>
              <a:t>Numerical Features = 31</a:t>
            </a:r>
          </a:p>
          <a:p>
            <a:pPr marL="285750" indent="-228600">
              <a:lnSpc>
                <a:spcPct val="90000"/>
              </a:lnSpc>
              <a:spcAft>
                <a:spcPts val="600"/>
              </a:spcAft>
              <a:buFont typeface="Arial" panose="020B0604020202020204" pitchFamily="34" charset="0"/>
              <a:buChar char="•"/>
            </a:pPr>
            <a:r>
              <a:rPr lang="en-US" sz="2000" dirty="0"/>
              <a:t>Binary Features = 24</a:t>
            </a:r>
          </a:p>
          <a:p>
            <a:pPr marL="57150">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r>
              <a:rPr lang="en-US" sz="2000" b="1" dirty="0"/>
              <a:t>Categorical and Binary Features &gt; 50% of All Features</a:t>
            </a:r>
          </a:p>
          <a:p>
            <a:pPr marL="285750" indent="-228600">
              <a:lnSpc>
                <a:spcPct val="90000"/>
              </a:lnSpc>
              <a:spcAft>
                <a:spcPts val="600"/>
              </a:spcAft>
              <a:buFont typeface="Arial" panose="020B0604020202020204" pitchFamily="34" charset="0"/>
              <a:buChar char="•"/>
            </a:pPr>
            <a:endParaRPr lang="en-US" sz="2000" dirty="0"/>
          </a:p>
        </p:txBody>
      </p:sp>
      <p:sp>
        <p:nvSpPr>
          <p:cNvPr id="58" name="Pentagon 57">
            <a:extLst>
              <a:ext uri="{FF2B5EF4-FFF2-40B4-BE49-F238E27FC236}">
                <a16:creationId xmlns:a16="http://schemas.microsoft.com/office/drawing/2014/main" id="{6624042E-C142-2946-AC14-09B58E596AA2}"/>
              </a:ext>
            </a:extLst>
          </p:cNvPr>
          <p:cNvSpPr/>
          <p:nvPr/>
        </p:nvSpPr>
        <p:spPr>
          <a:xfrm rot="5400000">
            <a:off x="1222952" y="1850325"/>
            <a:ext cx="2882747" cy="3674476"/>
          </a:xfrm>
          <a:prstGeom prst="homePlate">
            <a:avLst>
              <a:gd name="adj" fmla="val 734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4F13651-14B0-C544-BD94-8B403BD4FC91}"/>
              </a:ext>
            </a:extLst>
          </p:cNvPr>
          <p:cNvSpPr/>
          <p:nvPr/>
        </p:nvSpPr>
        <p:spPr>
          <a:xfrm>
            <a:off x="827088" y="1699589"/>
            <a:ext cx="3647532" cy="5029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349B519-DDF4-C247-A1A9-8533D0C30654}"/>
              </a:ext>
            </a:extLst>
          </p:cNvPr>
          <p:cNvSpPr txBox="1">
            <a:spLocks/>
          </p:cNvSpPr>
          <p:nvPr/>
        </p:nvSpPr>
        <p:spPr>
          <a:xfrm>
            <a:off x="829246" y="2418588"/>
            <a:ext cx="3498979" cy="2453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dirty="0">
                <a:solidFill>
                  <a:srgbClr val="FFFFFF"/>
                </a:solidFill>
              </a:rPr>
              <a:t>Decision to use Gradient Boosting Classifier</a:t>
            </a:r>
          </a:p>
        </p:txBody>
      </p:sp>
      <p:pic>
        <p:nvPicPr>
          <p:cNvPr id="34" name="Picture 33" descr="A picture containing building, table, window&#10;&#10;Description automatically generated">
            <a:extLst>
              <a:ext uri="{FF2B5EF4-FFF2-40B4-BE49-F238E27FC236}">
                <a16:creationId xmlns:a16="http://schemas.microsoft.com/office/drawing/2014/main" id="{F264F45B-9F5B-2F4F-87DB-FB94E1062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9541" y="153372"/>
            <a:ext cx="838726" cy="1301074"/>
          </a:xfrm>
          <a:prstGeom prst="rect">
            <a:avLst/>
          </a:prstGeom>
        </p:spPr>
      </p:pic>
    </p:spTree>
    <p:extLst>
      <p:ext uri="{BB962C8B-B14F-4D97-AF65-F5344CB8AC3E}">
        <p14:creationId xmlns:p14="http://schemas.microsoft.com/office/powerpoint/2010/main" val="3734392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TotalTime>
  <Words>1292</Words>
  <Application>Microsoft Macintosh PowerPoint</Application>
  <PresentationFormat>Widescreen</PresentationFormat>
  <Paragraphs>228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Squada One</vt:lpstr>
      <vt:lpstr>Arial</vt:lpstr>
      <vt:lpstr>Calibri</vt:lpstr>
      <vt:lpstr>Calibri Light</vt:lpstr>
      <vt:lpstr>Rockwell</vt:lpstr>
      <vt:lpstr>Office Theme</vt:lpstr>
      <vt:lpstr>Can you predict if a machine will soon be hit with malware?</vt:lpstr>
      <vt:lpstr>PowerPoint Presentation</vt:lpstr>
      <vt:lpstr>Ransomware caused £45M loss</vt:lpstr>
      <vt:lpstr>Dataset used for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you predict if a machine will soon be hit with malware?</dc:title>
  <dc:creator>Daniel Chang</dc:creator>
  <cp:lastModifiedBy>Daniel Chang</cp:lastModifiedBy>
  <cp:revision>22</cp:revision>
  <dcterms:created xsi:type="dcterms:W3CDTF">2020-11-17T04:45:35Z</dcterms:created>
  <dcterms:modified xsi:type="dcterms:W3CDTF">2020-11-19T05:14:55Z</dcterms:modified>
</cp:coreProperties>
</file>